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72"/>
    <p:restoredTop sz="94652"/>
  </p:normalViewPr>
  <p:slideViewPr>
    <p:cSldViewPr>
      <p:cViewPr varScale="1">
        <p:scale>
          <a:sx n="49" d="100"/>
          <a:sy n="49" d="100"/>
        </p:scale>
        <p:origin x="965" y="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235" y="1282683"/>
            <a:ext cx="20093940" cy="4848225"/>
          </a:xfrm>
          <a:custGeom>
            <a:avLst/>
            <a:gdLst/>
            <a:ahLst/>
            <a:cxnLst/>
            <a:rect l="l" t="t" r="r" b="b"/>
            <a:pathLst>
              <a:path w="20093940" h="4848225">
                <a:moveTo>
                  <a:pt x="20093629" y="0"/>
                </a:moveTo>
                <a:lnTo>
                  <a:pt x="0" y="0"/>
                </a:lnTo>
                <a:lnTo>
                  <a:pt x="0" y="4848019"/>
                </a:lnTo>
                <a:lnTo>
                  <a:pt x="20093629" y="4848019"/>
                </a:lnTo>
                <a:lnTo>
                  <a:pt x="20093629" y="0"/>
                </a:lnTo>
                <a:close/>
              </a:path>
            </a:pathLst>
          </a:custGeom>
          <a:solidFill>
            <a:srgbClr val="2A6CB8">
              <a:alpha val="67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99320" y="3192746"/>
            <a:ext cx="13029565" cy="2082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2A6CB8"/>
                </a:solidFill>
                <a:latin typeface="URWDIN-Light"/>
                <a:cs typeface="URWDIN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1" i="0">
                <a:solidFill>
                  <a:srgbClr val="4C4C4C"/>
                </a:solidFill>
                <a:latin typeface="URWDIN-Demi"/>
                <a:cs typeface="URWDIN-Dem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2A6CB8"/>
                </a:solidFill>
                <a:latin typeface="URWDIN-Light"/>
                <a:cs typeface="URWDIN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rgbClr val="4C4C4C"/>
                </a:solidFill>
                <a:latin typeface="URWDIN-Demi"/>
                <a:cs typeface="URWDIN-Dem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28253" y="2617721"/>
            <a:ext cx="18848070" cy="7476490"/>
          </a:xfrm>
          <a:custGeom>
            <a:avLst/>
            <a:gdLst/>
            <a:ahLst/>
            <a:cxnLst/>
            <a:rect l="l" t="t" r="r" b="b"/>
            <a:pathLst>
              <a:path w="18848070" h="7476490">
                <a:moveTo>
                  <a:pt x="18585821" y="0"/>
                </a:moveTo>
                <a:lnTo>
                  <a:pt x="261772" y="0"/>
                </a:lnTo>
                <a:lnTo>
                  <a:pt x="214718" y="4217"/>
                </a:lnTo>
                <a:lnTo>
                  <a:pt x="170431" y="16377"/>
                </a:lnTo>
                <a:lnTo>
                  <a:pt x="129651" y="35739"/>
                </a:lnTo>
                <a:lnTo>
                  <a:pt x="93116" y="61565"/>
                </a:lnTo>
                <a:lnTo>
                  <a:pt x="61565" y="93116"/>
                </a:lnTo>
                <a:lnTo>
                  <a:pt x="35739" y="129651"/>
                </a:lnTo>
                <a:lnTo>
                  <a:pt x="16377" y="170431"/>
                </a:lnTo>
                <a:lnTo>
                  <a:pt x="4217" y="214718"/>
                </a:lnTo>
                <a:lnTo>
                  <a:pt x="0" y="261772"/>
                </a:lnTo>
                <a:lnTo>
                  <a:pt x="0" y="7214209"/>
                </a:lnTo>
                <a:lnTo>
                  <a:pt x="4217" y="7261263"/>
                </a:lnTo>
                <a:lnTo>
                  <a:pt x="16377" y="7305549"/>
                </a:lnTo>
                <a:lnTo>
                  <a:pt x="35739" y="7346330"/>
                </a:lnTo>
                <a:lnTo>
                  <a:pt x="61565" y="7382865"/>
                </a:lnTo>
                <a:lnTo>
                  <a:pt x="93116" y="7414415"/>
                </a:lnTo>
                <a:lnTo>
                  <a:pt x="129651" y="7440241"/>
                </a:lnTo>
                <a:lnTo>
                  <a:pt x="170431" y="7459604"/>
                </a:lnTo>
                <a:lnTo>
                  <a:pt x="214718" y="7471764"/>
                </a:lnTo>
                <a:lnTo>
                  <a:pt x="261772" y="7475981"/>
                </a:lnTo>
                <a:lnTo>
                  <a:pt x="18585821" y="7475981"/>
                </a:lnTo>
                <a:lnTo>
                  <a:pt x="18632875" y="7471764"/>
                </a:lnTo>
                <a:lnTo>
                  <a:pt x="18677161" y="7459604"/>
                </a:lnTo>
                <a:lnTo>
                  <a:pt x="18717942" y="7440241"/>
                </a:lnTo>
                <a:lnTo>
                  <a:pt x="18754477" y="7414415"/>
                </a:lnTo>
                <a:lnTo>
                  <a:pt x="18786027" y="7382865"/>
                </a:lnTo>
                <a:lnTo>
                  <a:pt x="18811853" y="7346330"/>
                </a:lnTo>
                <a:lnTo>
                  <a:pt x="18831216" y="7305549"/>
                </a:lnTo>
                <a:lnTo>
                  <a:pt x="18843376" y="7261263"/>
                </a:lnTo>
                <a:lnTo>
                  <a:pt x="18847593" y="7214209"/>
                </a:lnTo>
                <a:lnTo>
                  <a:pt x="18847593" y="261772"/>
                </a:lnTo>
                <a:lnTo>
                  <a:pt x="18843376" y="214718"/>
                </a:lnTo>
                <a:lnTo>
                  <a:pt x="18831216" y="170431"/>
                </a:lnTo>
                <a:lnTo>
                  <a:pt x="18811853" y="129651"/>
                </a:lnTo>
                <a:lnTo>
                  <a:pt x="18786027" y="93116"/>
                </a:lnTo>
                <a:lnTo>
                  <a:pt x="18754477" y="61565"/>
                </a:lnTo>
                <a:lnTo>
                  <a:pt x="18717942" y="35739"/>
                </a:lnTo>
                <a:lnTo>
                  <a:pt x="18677161" y="16377"/>
                </a:lnTo>
                <a:lnTo>
                  <a:pt x="18632875" y="4217"/>
                </a:lnTo>
                <a:lnTo>
                  <a:pt x="18585821" y="0"/>
                </a:lnTo>
                <a:close/>
              </a:path>
            </a:pathLst>
          </a:custGeom>
          <a:solidFill>
            <a:srgbClr val="DCEF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5403" y="3061379"/>
            <a:ext cx="11955145" cy="6645275"/>
          </a:xfrm>
          <a:custGeom>
            <a:avLst/>
            <a:gdLst/>
            <a:ahLst/>
            <a:cxnLst/>
            <a:rect l="l" t="t" r="r" b="b"/>
            <a:pathLst>
              <a:path w="11955144" h="6645275">
                <a:moveTo>
                  <a:pt x="11955132" y="4341546"/>
                </a:moveTo>
                <a:lnTo>
                  <a:pt x="11950916" y="4294492"/>
                </a:lnTo>
                <a:lnTo>
                  <a:pt x="11938762" y="4250207"/>
                </a:lnTo>
                <a:lnTo>
                  <a:pt x="11919395" y="4209427"/>
                </a:lnTo>
                <a:lnTo>
                  <a:pt x="11893575" y="4172889"/>
                </a:lnTo>
                <a:lnTo>
                  <a:pt x="11862016" y="4141343"/>
                </a:lnTo>
                <a:lnTo>
                  <a:pt x="11825491" y="4115511"/>
                </a:lnTo>
                <a:lnTo>
                  <a:pt x="11784711" y="4096143"/>
                </a:lnTo>
                <a:lnTo>
                  <a:pt x="11740413" y="4083989"/>
                </a:lnTo>
                <a:lnTo>
                  <a:pt x="11693360" y="4079773"/>
                </a:lnTo>
                <a:lnTo>
                  <a:pt x="261772" y="4079773"/>
                </a:lnTo>
                <a:lnTo>
                  <a:pt x="214718" y="4083989"/>
                </a:lnTo>
                <a:lnTo>
                  <a:pt x="170434" y="4096143"/>
                </a:lnTo>
                <a:lnTo>
                  <a:pt x="129654" y="4115511"/>
                </a:lnTo>
                <a:lnTo>
                  <a:pt x="93116" y="4141343"/>
                </a:lnTo>
                <a:lnTo>
                  <a:pt x="61569" y="4172889"/>
                </a:lnTo>
                <a:lnTo>
                  <a:pt x="35737" y="4209427"/>
                </a:lnTo>
                <a:lnTo>
                  <a:pt x="16383" y="4250207"/>
                </a:lnTo>
                <a:lnTo>
                  <a:pt x="4216" y="4294492"/>
                </a:lnTo>
                <a:lnTo>
                  <a:pt x="0" y="4341546"/>
                </a:lnTo>
                <a:lnTo>
                  <a:pt x="0" y="6383363"/>
                </a:lnTo>
                <a:lnTo>
                  <a:pt x="4216" y="6430416"/>
                </a:lnTo>
                <a:lnTo>
                  <a:pt x="16383" y="6474701"/>
                </a:lnTo>
                <a:lnTo>
                  <a:pt x="35737" y="6515481"/>
                </a:lnTo>
                <a:lnTo>
                  <a:pt x="61569" y="6552019"/>
                </a:lnTo>
                <a:lnTo>
                  <a:pt x="93116" y="6583566"/>
                </a:lnTo>
                <a:lnTo>
                  <a:pt x="129654" y="6609397"/>
                </a:lnTo>
                <a:lnTo>
                  <a:pt x="170434" y="6628765"/>
                </a:lnTo>
                <a:lnTo>
                  <a:pt x="214718" y="6640919"/>
                </a:lnTo>
                <a:lnTo>
                  <a:pt x="261772" y="6645135"/>
                </a:lnTo>
                <a:lnTo>
                  <a:pt x="11693360" y="6645135"/>
                </a:lnTo>
                <a:lnTo>
                  <a:pt x="11740413" y="6640919"/>
                </a:lnTo>
                <a:lnTo>
                  <a:pt x="11784711" y="6628765"/>
                </a:lnTo>
                <a:lnTo>
                  <a:pt x="11825491" y="6609397"/>
                </a:lnTo>
                <a:lnTo>
                  <a:pt x="11862016" y="6583566"/>
                </a:lnTo>
                <a:lnTo>
                  <a:pt x="11893575" y="6552019"/>
                </a:lnTo>
                <a:lnTo>
                  <a:pt x="11919395" y="6515481"/>
                </a:lnTo>
                <a:lnTo>
                  <a:pt x="11938762" y="6474701"/>
                </a:lnTo>
                <a:lnTo>
                  <a:pt x="11950916" y="6430416"/>
                </a:lnTo>
                <a:lnTo>
                  <a:pt x="11955132" y="6383363"/>
                </a:lnTo>
                <a:lnTo>
                  <a:pt x="11955132" y="4341546"/>
                </a:lnTo>
                <a:close/>
              </a:path>
              <a:path w="11955144" h="6645275">
                <a:moveTo>
                  <a:pt x="11955132" y="261772"/>
                </a:moveTo>
                <a:lnTo>
                  <a:pt x="11950916" y="214718"/>
                </a:lnTo>
                <a:lnTo>
                  <a:pt x="11938762" y="170434"/>
                </a:lnTo>
                <a:lnTo>
                  <a:pt x="11919395" y="129654"/>
                </a:lnTo>
                <a:lnTo>
                  <a:pt x="11893575" y="93116"/>
                </a:lnTo>
                <a:lnTo>
                  <a:pt x="11862016" y="61569"/>
                </a:lnTo>
                <a:lnTo>
                  <a:pt x="11825491" y="35737"/>
                </a:lnTo>
                <a:lnTo>
                  <a:pt x="11784711" y="16383"/>
                </a:lnTo>
                <a:lnTo>
                  <a:pt x="11740413" y="4216"/>
                </a:lnTo>
                <a:lnTo>
                  <a:pt x="11693360" y="0"/>
                </a:lnTo>
                <a:lnTo>
                  <a:pt x="267004" y="0"/>
                </a:lnTo>
                <a:lnTo>
                  <a:pt x="219951" y="4216"/>
                </a:lnTo>
                <a:lnTo>
                  <a:pt x="175666" y="16383"/>
                </a:lnTo>
                <a:lnTo>
                  <a:pt x="134886" y="35737"/>
                </a:lnTo>
                <a:lnTo>
                  <a:pt x="98348" y="61569"/>
                </a:lnTo>
                <a:lnTo>
                  <a:pt x="66802" y="93116"/>
                </a:lnTo>
                <a:lnTo>
                  <a:pt x="40982" y="129654"/>
                </a:lnTo>
                <a:lnTo>
                  <a:pt x="21615" y="170434"/>
                </a:lnTo>
                <a:lnTo>
                  <a:pt x="9461" y="214718"/>
                </a:lnTo>
                <a:lnTo>
                  <a:pt x="5232" y="261772"/>
                </a:lnTo>
                <a:lnTo>
                  <a:pt x="5232" y="3308794"/>
                </a:lnTo>
                <a:lnTo>
                  <a:pt x="9461" y="3355860"/>
                </a:lnTo>
                <a:lnTo>
                  <a:pt x="21615" y="3400145"/>
                </a:lnTo>
                <a:lnTo>
                  <a:pt x="40982" y="3440925"/>
                </a:lnTo>
                <a:lnTo>
                  <a:pt x="66802" y="3477463"/>
                </a:lnTo>
                <a:lnTo>
                  <a:pt x="98348" y="3509010"/>
                </a:lnTo>
                <a:lnTo>
                  <a:pt x="134886" y="3534829"/>
                </a:lnTo>
                <a:lnTo>
                  <a:pt x="175666" y="3554196"/>
                </a:lnTo>
                <a:lnTo>
                  <a:pt x="219951" y="3566350"/>
                </a:lnTo>
                <a:lnTo>
                  <a:pt x="267004" y="3570567"/>
                </a:lnTo>
                <a:lnTo>
                  <a:pt x="11693360" y="3570567"/>
                </a:lnTo>
                <a:lnTo>
                  <a:pt x="11740413" y="3566350"/>
                </a:lnTo>
                <a:lnTo>
                  <a:pt x="11784711" y="3554196"/>
                </a:lnTo>
                <a:lnTo>
                  <a:pt x="11825491" y="3534829"/>
                </a:lnTo>
                <a:lnTo>
                  <a:pt x="11862016" y="3509010"/>
                </a:lnTo>
                <a:lnTo>
                  <a:pt x="11893575" y="3477463"/>
                </a:lnTo>
                <a:lnTo>
                  <a:pt x="11919395" y="3440925"/>
                </a:lnTo>
                <a:lnTo>
                  <a:pt x="11938762" y="3400145"/>
                </a:lnTo>
                <a:lnTo>
                  <a:pt x="11950916" y="3355860"/>
                </a:lnTo>
                <a:lnTo>
                  <a:pt x="11955132" y="3308794"/>
                </a:lnTo>
                <a:lnTo>
                  <a:pt x="11955132" y="2617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2A6CB8"/>
                </a:solidFill>
                <a:latin typeface="URWDIN-Light"/>
                <a:cs typeface="URWDIN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2A6CB8"/>
                </a:solidFill>
                <a:latin typeface="URWDIN-Light"/>
                <a:cs typeface="URWDIN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2853" y="393938"/>
            <a:ext cx="16161385" cy="18460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2A6CB8"/>
                </a:solidFill>
                <a:latin typeface="URWDIN-Light"/>
                <a:cs typeface="URWDIN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7303" y="2919021"/>
            <a:ext cx="10447655" cy="69424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1" i="0">
                <a:solidFill>
                  <a:srgbClr val="4C4C4C"/>
                </a:solidFill>
                <a:latin typeface="URWDIN-Demi"/>
                <a:cs typeface="URWDIN-Dem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edicaldev.com/" TargetMode="External"/><Relationship Id="rId4" Type="http://schemas.openxmlformats.org/officeDocument/2006/relationships/hyperlink" Target="http://www.asx.com.au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3558" y="5276858"/>
            <a:ext cx="3638550" cy="591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dirty="0">
                <a:solidFill>
                  <a:srgbClr val="FFFFFF"/>
                </a:solidFill>
                <a:latin typeface="URWDIN-Light"/>
                <a:cs typeface="URWDIN-Light"/>
              </a:rPr>
              <a:t>24</a:t>
            </a:r>
            <a:r>
              <a:rPr sz="3700" spc="160" dirty="0">
                <a:solidFill>
                  <a:srgbClr val="FFFFFF"/>
                </a:solidFill>
                <a:latin typeface="URWDIN-Light"/>
                <a:cs typeface="URWDIN-Light"/>
              </a:rPr>
              <a:t> </a:t>
            </a:r>
            <a:r>
              <a:rPr sz="3700" dirty="0">
                <a:solidFill>
                  <a:srgbClr val="FFFFFF"/>
                </a:solidFill>
                <a:latin typeface="URWDIN-Light"/>
                <a:cs typeface="URWDIN-Light"/>
              </a:rPr>
              <a:t>February</a:t>
            </a:r>
            <a:r>
              <a:rPr sz="3700" spc="160" dirty="0">
                <a:solidFill>
                  <a:srgbClr val="FFFFFF"/>
                </a:solidFill>
                <a:latin typeface="URWDIN-Light"/>
                <a:cs typeface="URWDIN-Light"/>
              </a:rPr>
              <a:t> </a:t>
            </a:r>
            <a:r>
              <a:rPr sz="3700" spc="-20" dirty="0">
                <a:solidFill>
                  <a:srgbClr val="FFFFFF"/>
                </a:solidFill>
                <a:latin typeface="URWDIN-Light"/>
                <a:cs typeface="URWDIN-Light"/>
              </a:rPr>
              <a:t>2023</a:t>
            </a:r>
            <a:endParaRPr sz="3700">
              <a:latin typeface="URWDIN-Light"/>
              <a:cs typeface="URWDIN-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22351" y="1743176"/>
            <a:ext cx="1988820" cy="876300"/>
            <a:chOff x="722351" y="1743176"/>
            <a:chExt cx="1988820" cy="876300"/>
          </a:xfrm>
        </p:grpSpPr>
        <p:sp>
          <p:nvSpPr>
            <p:cNvPr id="4" name="object 4"/>
            <p:cNvSpPr/>
            <p:nvPr/>
          </p:nvSpPr>
          <p:spPr>
            <a:xfrm>
              <a:off x="2001802" y="1832719"/>
              <a:ext cx="22225" cy="179705"/>
            </a:xfrm>
            <a:custGeom>
              <a:avLst/>
              <a:gdLst/>
              <a:ahLst/>
              <a:cxnLst/>
              <a:rect l="l" t="t" r="r" b="b"/>
              <a:pathLst>
                <a:path w="22225" h="179705">
                  <a:moveTo>
                    <a:pt x="21926" y="0"/>
                  </a:moveTo>
                  <a:lnTo>
                    <a:pt x="0" y="0"/>
                  </a:lnTo>
                  <a:lnTo>
                    <a:pt x="0" y="179376"/>
                  </a:lnTo>
                  <a:lnTo>
                    <a:pt x="21926" y="179376"/>
                  </a:lnTo>
                  <a:lnTo>
                    <a:pt x="219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2351" y="1743176"/>
              <a:ext cx="1988287" cy="8763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6680">
              <a:lnSpc>
                <a:spcPts val="4280"/>
              </a:lnSpc>
              <a:spcBef>
                <a:spcPts val="110"/>
              </a:spcBef>
            </a:pPr>
            <a:r>
              <a:rPr sz="3700" spc="-10" dirty="0">
                <a:solidFill>
                  <a:srgbClr val="FFFFFF"/>
                </a:solidFill>
              </a:rPr>
              <a:t>ASX:MVP</a:t>
            </a:r>
            <a:endParaRPr sz="3700"/>
          </a:p>
          <a:p>
            <a:pPr marL="12700">
              <a:lnSpc>
                <a:spcPts val="11900"/>
              </a:lnSpc>
            </a:pPr>
            <a:r>
              <a:rPr sz="10050" b="1" spc="610" dirty="0">
                <a:solidFill>
                  <a:srgbClr val="FFFFFF"/>
                </a:solidFill>
                <a:latin typeface="URW DIN"/>
                <a:cs typeface="URW DIN"/>
              </a:rPr>
              <a:t>F</a:t>
            </a:r>
            <a:r>
              <a:rPr sz="10050" b="1" dirty="0">
                <a:solidFill>
                  <a:srgbClr val="FFFFFF"/>
                </a:solidFill>
                <a:latin typeface="URW DIN"/>
                <a:cs typeface="URW DIN"/>
              </a:rPr>
              <a:t>Y23</a:t>
            </a:r>
            <a:r>
              <a:rPr sz="10050" b="1" spc="-105" dirty="0">
                <a:solidFill>
                  <a:srgbClr val="FFFFFF"/>
                </a:solidFill>
                <a:latin typeface="URW DIN"/>
                <a:cs typeface="URW DIN"/>
              </a:rPr>
              <a:t> </a:t>
            </a:r>
            <a:r>
              <a:rPr sz="10050" b="1" dirty="0">
                <a:solidFill>
                  <a:srgbClr val="FFFFFF"/>
                </a:solidFill>
                <a:latin typeface="URW DIN"/>
                <a:cs typeface="URW DIN"/>
              </a:rPr>
              <a:t>Half</a:t>
            </a:r>
            <a:r>
              <a:rPr sz="10050" b="1" spc="-100" dirty="0">
                <a:solidFill>
                  <a:srgbClr val="FFFFFF"/>
                </a:solidFill>
                <a:latin typeface="URW DIN"/>
                <a:cs typeface="URW DIN"/>
              </a:rPr>
              <a:t> </a:t>
            </a:r>
            <a:r>
              <a:rPr sz="10050" b="1" dirty="0">
                <a:solidFill>
                  <a:srgbClr val="FFFFFF"/>
                </a:solidFill>
                <a:latin typeface="URW DIN"/>
                <a:cs typeface="URW DIN"/>
              </a:rPr>
              <a:t>Year</a:t>
            </a:r>
            <a:r>
              <a:rPr sz="10050" b="1" spc="-95" dirty="0">
                <a:solidFill>
                  <a:srgbClr val="FFFFFF"/>
                </a:solidFill>
                <a:latin typeface="URW DIN"/>
                <a:cs typeface="URW DIN"/>
              </a:rPr>
              <a:t> </a:t>
            </a:r>
            <a:r>
              <a:rPr sz="10050" b="1" spc="45" dirty="0">
                <a:solidFill>
                  <a:srgbClr val="FFFFFF"/>
                </a:solidFill>
                <a:latin typeface="URW DIN"/>
                <a:cs typeface="URW DIN"/>
              </a:rPr>
              <a:t>Results</a:t>
            </a:r>
            <a:endParaRPr sz="10050">
              <a:latin typeface="URW DIN"/>
              <a:cs typeface="URW DI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68593" y="2231232"/>
            <a:ext cx="16535506" cy="907732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5553" y="3510752"/>
            <a:ext cx="7515225" cy="2350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100"/>
              </a:spcBef>
            </a:pPr>
            <a:r>
              <a:rPr sz="7600" b="1" spc="114" dirty="0">
                <a:solidFill>
                  <a:srgbClr val="FFFFFF"/>
                </a:solidFill>
                <a:latin typeface="URW DIN"/>
                <a:cs typeface="URW DIN"/>
              </a:rPr>
              <a:t>FY23</a:t>
            </a:r>
            <a:r>
              <a:rPr sz="7600" b="1" spc="10" dirty="0">
                <a:solidFill>
                  <a:srgbClr val="FFFFFF"/>
                </a:solidFill>
                <a:latin typeface="URW DIN"/>
                <a:cs typeface="URW DIN"/>
              </a:rPr>
              <a:t> </a:t>
            </a:r>
            <a:r>
              <a:rPr sz="7600" b="1" spc="55" dirty="0">
                <a:solidFill>
                  <a:srgbClr val="FFFFFF"/>
                </a:solidFill>
                <a:latin typeface="URW DIN"/>
                <a:cs typeface="URW DIN"/>
              </a:rPr>
              <a:t>PRIORITIES </a:t>
            </a:r>
            <a:r>
              <a:rPr sz="7600" b="1" dirty="0">
                <a:solidFill>
                  <a:srgbClr val="FFFFFF"/>
                </a:solidFill>
                <a:latin typeface="URW DIN"/>
                <a:cs typeface="URW DIN"/>
              </a:rPr>
              <a:t>AND</a:t>
            </a:r>
            <a:r>
              <a:rPr sz="7600" b="1" spc="5" dirty="0">
                <a:solidFill>
                  <a:srgbClr val="FFFFFF"/>
                </a:solidFill>
                <a:latin typeface="URW DIN"/>
                <a:cs typeface="URW DIN"/>
              </a:rPr>
              <a:t> </a:t>
            </a:r>
            <a:r>
              <a:rPr sz="7600" b="1" spc="40" dirty="0">
                <a:solidFill>
                  <a:srgbClr val="FFFFFF"/>
                </a:solidFill>
                <a:latin typeface="URW DIN"/>
                <a:cs typeface="URW DIN"/>
              </a:rPr>
              <a:t>OUTLOOK</a:t>
            </a:r>
            <a:endParaRPr sz="7600">
              <a:latin typeface="URW DIN"/>
              <a:cs typeface="URW DI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7392085" y="9768593"/>
            <a:ext cx="2199005" cy="969010"/>
            <a:chOff x="17392085" y="9768593"/>
            <a:chExt cx="2199005" cy="969010"/>
          </a:xfrm>
        </p:grpSpPr>
        <p:sp>
          <p:nvSpPr>
            <p:cNvPr id="7" name="object 7"/>
            <p:cNvSpPr/>
            <p:nvPr/>
          </p:nvSpPr>
          <p:spPr>
            <a:xfrm>
              <a:off x="18806810" y="9868223"/>
              <a:ext cx="24765" cy="198755"/>
            </a:xfrm>
            <a:custGeom>
              <a:avLst/>
              <a:gdLst/>
              <a:ahLst/>
              <a:cxnLst/>
              <a:rect l="l" t="t" r="r" b="b"/>
              <a:pathLst>
                <a:path w="24765" h="198754">
                  <a:moveTo>
                    <a:pt x="24240" y="0"/>
                  </a:moveTo>
                  <a:lnTo>
                    <a:pt x="0" y="0"/>
                  </a:lnTo>
                  <a:lnTo>
                    <a:pt x="0" y="198339"/>
                  </a:lnTo>
                  <a:lnTo>
                    <a:pt x="24240" y="198339"/>
                  </a:lnTo>
                  <a:lnTo>
                    <a:pt x="242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92085" y="9768593"/>
              <a:ext cx="2198501" cy="96901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97963" y="0"/>
            <a:ext cx="4806315" cy="11308715"/>
            <a:chOff x="15297963" y="0"/>
            <a:chExt cx="4806315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97963" y="0"/>
              <a:ext cx="4806136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052331" y="10538987"/>
              <a:ext cx="16510" cy="132715"/>
            </a:xfrm>
            <a:custGeom>
              <a:avLst/>
              <a:gdLst/>
              <a:ahLst/>
              <a:cxnLst/>
              <a:rect l="l" t="t" r="r" b="b"/>
              <a:pathLst>
                <a:path w="16509" h="132715">
                  <a:moveTo>
                    <a:pt x="16156" y="0"/>
                  </a:moveTo>
                  <a:lnTo>
                    <a:pt x="0" y="0"/>
                  </a:lnTo>
                  <a:lnTo>
                    <a:pt x="0" y="132226"/>
                  </a:lnTo>
                  <a:lnTo>
                    <a:pt x="16156" y="132226"/>
                  </a:lnTo>
                  <a:lnTo>
                    <a:pt x="161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09179" y="10472567"/>
              <a:ext cx="1465664" cy="64643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15553" y="10471408"/>
            <a:ext cx="410209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25" dirty="0">
                <a:solidFill>
                  <a:srgbClr val="2A5796"/>
                </a:solidFill>
                <a:latin typeface="URWDIN-Black"/>
                <a:cs typeface="URWDIN-Black"/>
              </a:rPr>
              <a:t>11</a:t>
            </a:r>
            <a:endParaRPr sz="2800">
              <a:latin typeface="URWDIN-Black"/>
              <a:cs typeface="URWDIN-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8253" y="2617721"/>
            <a:ext cx="14261465" cy="7476490"/>
          </a:xfrm>
          <a:custGeom>
            <a:avLst/>
            <a:gdLst/>
            <a:ahLst/>
            <a:cxnLst/>
            <a:rect l="l" t="t" r="r" b="b"/>
            <a:pathLst>
              <a:path w="14261465" h="7476490">
                <a:moveTo>
                  <a:pt x="13999573" y="0"/>
                </a:moveTo>
                <a:lnTo>
                  <a:pt x="261772" y="0"/>
                </a:lnTo>
                <a:lnTo>
                  <a:pt x="214718" y="4217"/>
                </a:lnTo>
                <a:lnTo>
                  <a:pt x="170431" y="16377"/>
                </a:lnTo>
                <a:lnTo>
                  <a:pt x="129651" y="35739"/>
                </a:lnTo>
                <a:lnTo>
                  <a:pt x="93116" y="61565"/>
                </a:lnTo>
                <a:lnTo>
                  <a:pt x="61565" y="93116"/>
                </a:lnTo>
                <a:lnTo>
                  <a:pt x="35739" y="129651"/>
                </a:lnTo>
                <a:lnTo>
                  <a:pt x="16377" y="170431"/>
                </a:lnTo>
                <a:lnTo>
                  <a:pt x="4217" y="214718"/>
                </a:lnTo>
                <a:lnTo>
                  <a:pt x="0" y="261772"/>
                </a:lnTo>
                <a:lnTo>
                  <a:pt x="0" y="7214209"/>
                </a:lnTo>
                <a:lnTo>
                  <a:pt x="4217" y="7261263"/>
                </a:lnTo>
                <a:lnTo>
                  <a:pt x="16377" y="7305549"/>
                </a:lnTo>
                <a:lnTo>
                  <a:pt x="35739" y="7346330"/>
                </a:lnTo>
                <a:lnTo>
                  <a:pt x="61565" y="7382865"/>
                </a:lnTo>
                <a:lnTo>
                  <a:pt x="93116" y="7414415"/>
                </a:lnTo>
                <a:lnTo>
                  <a:pt x="129651" y="7440241"/>
                </a:lnTo>
                <a:lnTo>
                  <a:pt x="170431" y="7459604"/>
                </a:lnTo>
                <a:lnTo>
                  <a:pt x="214718" y="7471764"/>
                </a:lnTo>
                <a:lnTo>
                  <a:pt x="261772" y="7475981"/>
                </a:lnTo>
                <a:lnTo>
                  <a:pt x="13999573" y="7475981"/>
                </a:lnTo>
                <a:lnTo>
                  <a:pt x="14046627" y="7471764"/>
                </a:lnTo>
                <a:lnTo>
                  <a:pt x="14090914" y="7459604"/>
                </a:lnTo>
                <a:lnTo>
                  <a:pt x="14131694" y="7440241"/>
                </a:lnTo>
                <a:lnTo>
                  <a:pt x="14168229" y="7414415"/>
                </a:lnTo>
                <a:lnTo>
                  <a:pt x="14199779" y="7382865"/>
                </a:lnTo>
                <a:lnTo>
                  <a:pt x="14225606" y="7346330"/>
                </a:lnTo>
                <a:lnTo>
                  <a:pt x="14244968" y="7305549"/>
                </a:lnTo>
                <a:lnTo>
                  <a:pt x="14257128" y="7261263"/>
                </a:lnTo>
                <a:lnTo>
                  <a:pt x="14261345" y="7214209"/>
                </a:lnTo>
                <a:lnTo>
                  <a:pt x="14261345" y="261772"/>
                </a:lnTo>
                <a:lnTo>
                  <a:pt x="14257128" y="214718"/>
                </a:lnTo>
                <a:lnTo>
                  <a:pt x="14244968" y="170431"/>
                </a:lnTo>
                <a:lnTo>
                  <a:pt x="14225606" y="129651"/>
                </a:lnTo>
                <a:lnTo>
                  <a:pt x="14199779" y="93116"/>
                </a:lnTo>
                <a:lnTo>
                  <a:pt x="14168229" y="61565"/>
                </a:lnTo>
                <a:lnTo>
                  <a:pt x="14131694" y="35739"/>
                </a:lnTo>
                <a:lnTo>
                  <a:pt x="14090914" y="16377"/>
                </a:lnTo>
                <a:lnTo>
                  <a:pt x="14046627" y="4217"/>
                </a:lnTo>
                <a:lnTo>
                  <a:pt x="13999573" y="0"/>
                </a:lnTo>
                <a:close/>
              </a:path>
            </a:pathLst>
          </a:custGeom>
          <a:solidFill>
            <a:srgbClr val="DCEF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52712" y="3025234"/>
            <a:ext cx="11890375" cy="48806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550" b="1" dirty="0">
                <a:solidFill>
                  <a:srgbClr val="4C4C4C"/>
                </a:solidFill>
                <a:latin typeface="URWDIN-Demi"/>
                <a:cs typeface="URWDIN-Demi"/>
              </a:rPr>
              <a:t>Positive</a:t>
            </a:r>
            <a:r>
              <a:rPr sz="3550" b="1" spc="-9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550" b="1" dirty="0">
                <a:solidFill>
                  <a:srgbClr val="4C4C4C"/>
                </a:solidFill>
                <a:latin typeface="URWDIN-Demi"/>
                <a:cs typeface="URWDIN-Demi"/>
              </a:rPr>
              <a:t>customer</a:t>
            </a:r>
            <a:r>
              <a:rPr sz="3550" b="1" spc="-9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550" b="1" dirty="0">
                <a:solidFill>
                  <a:srgbClr val="4C4C4C"/>
                </a:solidFill>
                <a:latin typeface="URWDIN-Demi"/>
                <a:cs typeface="URWDIN-Demi"/>
              </a:rPr>
              <a:t>feedback</a:t>
            </a:r>
            <a:r>
              <a:rPr sz="3550" b="1" spc="-9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550" b="1" dirty="0">
                <a:solidFill>
                  <a:srgbClr val="4C4C4C"/>
                </a:solidFill>
                <a:latin typeface="URWDIN-Demi"/>
                <a:cs typeface="URWDIN-Demi"/>
              </a:rPr>
              <a:t>despite</a:t>
            </a:r>
            <a:r>
              <a:rPr sz="3550" b="1" spc="-9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550" b="1" dirty="0">
                <a:solidFill>
                  <a:srgbClr val="4C4C4C"/>
                </a:solidFill>
                <a:latin typeface="URWDIN-Demi"/>
                <a:cs typeface="URWDIN-Demi"/>
              </a:rPr>
              <a:t>challenging</a:t>
            </a:r>
            <a:r>
              <a:rPr sz="3550" b="1" spc="-8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550" b="1" spc="-10" dirty="0">
                <a:solidFill>
                  <a:srgbClr val="4C4C4C"/>
                </a:solidFill>
                <a:latin typeface="URWDIN-Demi"/>
                <a:cs typeface="URWDIN-Demi"/>
              </a:rPr>
              <a:t>conditions</a:t>
            </a:r>
            <a:endParaRPr sz="3550">
              <a:latin typeface="URWDIN-Demi"/>
              <a:cs typeface="URWDIN-Demi"/>
            </a:endParaRPr>
          </a:p>
          <a:p>
            <a:pPr marL="389255" indent="-377190">
              <a:lnSpc>
                <a:spcPct val="100000"/>
              </a:lnSpc>
              <a:spcBef>
                <a:spcPts val="3340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Ease</a:t>
            </a:r>
            <a:r>
              <a:rPr sz="27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27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use</a:t>
            </a:r>
            <a:r>
              <a:rPr sz="27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27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resourcing</a:t>
            </a:r>
            <a:r>
              <a:rPr sz="27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efficiency</a:t>
            </a:r>
            <a:r>
              <a:rPr sz="27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differentiate</a:t>
            </a:r>
            <a:r>
              <a:rPr sz="27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Penthrox</a:t>
            </a:r>
            <a:endParaRPr sz="2700">
              <a:latin typeface="URWDIN-Light"/>
              <a:cs typeface="URWDIN-Light"/>
            </a:endParaRPr>
          </a:p>
          <a:p>
            <a:pPr marL="389255" indent="-377190">
              <a:lnSpc>
                <a:spcPct val="100000"/>
              </a:lnSpc>
              <a:spcBef>
                <a:spcPts val="3320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Attractive</a:t>
            </a:r>
            <a:r>
              <a:rPr sz="270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customer</a:t>
            </a:r>
            <a:r>
              <a:rPr sz="270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base</a:t>
            </a:r>
            <a:r>
              <a:rPr sz="270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with</a:t>
            </a:r>
            <a:r>
              <a:rPr sz="270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&gt;300</a:t>
            </a:r>
            <a:r>
              <a:rPr sz="270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existing</a:t>
            </a:r>
            <a:r>
              <a:rPr sz="270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customers</a:t>
            </a:r>
            <a:endParaRPr sz="2700">
              <a:latin typeface="URWDIN-Light"/>
              <a:cs typeface="URWDIN-Light"/>
            </a:endParaRPr>
          </a:p>
          <a:p>
            <a:pPr marL="389255" indent="-377190">
              <a:lnSpc>
                <a:spcPct val="100000"/>
              </a:lnSpc>
              <a:spcBef>
                <a:spcPts val="3325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Volume growth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24%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1H23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with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annual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run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rate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~60,000</a:t>
            </a:r>
            <a:r>
              <a:rPr sz="27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units</a:t>
            </a:r>
            <a:endParaRPr sz="2700">
              <a:latin typeface="URWDIN-Light"/>
              <a:cs typeface="URWDIN-Light"/>
            </a:endParaRPr>
          </a:p>
          <a:p>
            <a:pPr marL="389255" indent="-377190">
              <a:lnSpc>
                <a:spcPct val="100000"/>
              </a:lnSpc>
              <a:spcBef>
                <a:spcPts val="3320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Challenging conditions slowing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progress</a:t>
            </a:r>
            <a:endParaRPr sz="2700">
              <a:latin typeface="URWDIN-Light"/>
              <a:cs typeface="URWDIN-Light"/>
            </a:endParaRPr>
          </a:p>
          <a:p>
            <a:pPr marL="389255">
              <a:lnSpc>
                <a:spcPct val="100000"/>
              </a:lnSpc>
              <a:spcBef>
                <a:spcPts val="885"/>
              </a:spcBef>
            </a:pPr>
            <a:r>
              <a:rPr sz="2450" spc="-80" dirty="0">
                <a:solidFill>
                  <a:srgbClr val="404040"/>
                </a:solidFill>
                <a:latin typeface="URWDIN-Light"/>
                <a:cs typeface="URWDIN-Light"/>
              </a:rPr>
              <a:t>-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Severe</a:t>
            </a:r>
            <a:r>
              <a:rPr sz="2450" spc="8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staff</a:t>
            </a:r>
            <a:r>
              <a:rPr sz="2450" spc="8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shortages,</a:t>
            </a:r>
            <a:r>
              <a:rPr sz="2450" spc="9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hospital</a:t>
            </a:r>
            <a:r>
              <a:rPr sz="2450" spc="8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budgetary</a:t>
            </a:r>
            <a:r>
              <a:rPr sz="2450" spc="9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constraints</a:t>
            </a:r>
            <a:endParaRPr sz="2450">
              <a:latin typeface="URWDIN-Light"/>
              <a:cs typeface="URWDIN-Light"/>
            </a:endParaRPr>
          </a:p>
          <a:p>
            <a:pPr marL="389255">
              <a:lnSpc>
                <a:spcPct val="100000"/>
              </a:lnSpc>
              <a:spcBef>
                <a:spcPts val="940"/>
              </a:spcBef>
            </a:pP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-Difficulty</a:t>
            </a:r>
            <a:r>
              <a:rPr sz="245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retaining</a:t>
            </a:r>
            <a:r>
              <a:rPr sz="245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245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recruiting</a:t>
            </a:r>
            <a:r>
              <a:rPr sz="245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key</a:t>
            </a:r>
            <a:r>
              <a:rPr sz="245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account</a:t>
            </a:r>
            <a:r>
              <a:rPr sz="245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managers</a:t>
            </a:r>
            <a:endParaRPr sz="2450">
              <a:latin typeface="URWDIN-Light"/>
              <a:cs typeface="URWDIN-Ligh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6863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75"/>
              </a:spcBef>
            </a:pPr>
            <a:r>
              <a:rPr dirty="0"/>
              <a:t>France</a:t>
            </a:r>
            <a:r>
              <a:rPr spc="85" dirty="0"/>
              <a:t> </a:t>
            </a:r>
            <a:r>
              <a:rPr dirty="0"/>
              <a:t>growth</a:t>
            </a:r>
            <a:r>
              <a:rPr spc="100" dirty="0"/>
              <a:t> </a:t>
            </a:r>
            <a:r>
              <a:rPr spc="-10" dirty="0"/>
              <a:t>strategy</a:t>
            </a:r>
          </a:p>
          <a:p>
            <a:pPr marL="25400">
              <a:lnSpc>
                <a:spcPct val="100000"/>
              </a:lnSpc>
              <a:spcBef>
                <a:spcPts val="520"/>
              </a:spcBef>
            </a:pPr>
            <a:r>
              <a:rPr sz="5750" b="1" spc="50" dirty="0">
                <a:latin typeface="URW DIN"/>
                <a:cs typeface="URW DIN"/>
              </a:rPr>
              <a:t>Attractive</a:t>
            </a:r>
            <a:r>
              <a:rPr sz="5750" b="1" spc="170" dirty="0">
                <a:latin typeface="URW DIN"/>
                <a:cs typeface="URW DIN"/>
              </a:rPr>
              <a:t> </a:t>
            </a:r>
            <a:r>
              <a:rPr sz="5750" b="1" dirty="0">
                <a:latin typeface="URW DIN"/>
                <a:cs typeface="URW DIN"/>
              </a:rPr>
              <a:t>growth</a:t>
            </a:r>
            <a:r>
              <a:rPr sz="5750" b="1" spc="165" dirty="0">
                <a:latin typeface="URW DIN"/>
                <a:cs typeface="URW DIN"/>
              </a:rPr>
              <a:t> </a:t>
            </a:r>
            <a:r>
              <a:rPr sz="5750" b="1" dirty="0">
                <a:latin typeface="URW DIN"/>
                <a:cs typeface="URW DIN"/>
              </a:rPr>
              <a:t>opportunity</a:t>
            </a:r>
            <a:r>
              <a:rPr sz="5750" b="1" spc="170" dirty="0">
                <a:latin typeface="URW DIN"/>
                <a:cs typeface="URW DIN"/>
              </a:rPr>
              <a:t> </a:t>
            </a:r>
            <a:r>
              <a:rPr sz="5750" b="1" dirty="0">
                <a:latin typeface="URW DIN"/>
                <a:cs typeface="URW DIN"/>
              </a:rPr>
              <a:t>for</a:t>
            </a:r>
            <a:r>
              <a:rPr sz="5750" b="1" spc="165" dirty="0">
                <a:latin typeface="URW DIN"/>
                <a:cs typeface="URW DIN"/>
              </a:rPr>
              <a:t> </a:t>
            </a:r>
            <a:r>
              <a:rPr sz="5750" b="1" spc="-10" dirty="0">
                <a:latin typeface="URW DIN"/>
                <a:cs typeface="URW DIN"/>
              </a:rPr>
              <a:t>Penthrox</a:t>
            </a:r>
            <a:endParaRPr sz="5750">
              <a:latin typeface="URW DIN"/>
              <a:cs typeface="URW DI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8253" y="2617721"/>
            <a:ext cx="18848070" cy="7476490"/>
            <a:chOff x="628253" y="2617721"/>
            <a:chExt cx="18848070" cy="7476490"/>
          </a:xfrm>
        </p:grpSpPr>
        <p:sp>
          <p:nvSpPr>
            <p:cNvPr id="3" name="object 3"/>
            <p:cNvSpPr/>
            <p:nvPr/>
          </p:nvSpPr>
          <p:spPr>
            <a:xfrm>
              <a:off x="628253" y="2617721"/>
              <a:ext cx="18848070" cy="7476490"/>
            </a:xfrm>
            <a:custGeom>
              <a:avLst/>
              <a:gdLst/>
              <a:ahLst/>
              <a:cxnLst/>
              <a:rect l="l" t="t" r="r" b="b"/>
              <a:pathLst>
                <a:path w="18848070" h="7476490">
                  <a:moveTo>
                    <a:pt x="18585821" y="0"/>
                  </a:moveTo>
                  <a:lnTo>
                    <a:pt x="261772" y="0"/>
                  </a:lnTo>
                  <a:lnTo>
                    <a:pt x="214718" y="4217"/>
                  </a:lnTo>
                  <a:lnTo>
                    <a:pt x="170431" y="16377"/>
                  </a:lnTo>
                  <a:lnTo>
                    <a:pt x="129651" y="35739"/>
                  </a:lnTo>
                  <a:lnTo>
                    <a:pt x="93116" y="61565"/>
                  </a:lnTo>
                  <a:lnTo>
                    <a:pt x="61565" y="93116"/>
                  </a:lnTo>
                  <a:lnTo>
                    <a:pt x="35739" y="129651"/>
                  </a:lnTo>
                  <a:lnTo>
                    <a:pt x="16377" y="170431"/>
                  </a:lnTo>
                  <a:lnTo>
                    <a:pt x="4217" y="214718"/>
                  </a:lnTo>
                  <a:lnTo>
                    <a:pt x="0" y="261772"/>
                  </a:lnTo>
                  <a:lnTo>
                    <a:pt x="0" y="7214209"/>
                  </a:lnTo>
                  <a:lnTo>
                    <a:pt x="4217" y="7261263"/>
                  </a:lnTo>
                  <a:lnTo>
                    <a:pt x="16377" y="7305549"/>
                  </a:lnTo>
                  <a:lnTo>
                    <a:pt x="35739" y="7346330"/>
                  </a:lnTo>
                  <a:lnTo>
                    <a:pt x="61565" y="7382865"/>
                  </a:lnTo>
                  <a:lnTo>
                    <a:pt x="93116" y="7414415"/>
                  </a:lnTo>
                  <a:lnTo>
                    <a:pt x="129651" y="7440241"/>
                  </a:lnTo>
                  <a:lnTo>
                    <a:pt x="170431" y="7459604"/>
                  </a:lnTo>
                  <a:lnTo>
                    <a:pt x="214718" y="7471764"/>
                  </a:lnTo>
                  <a:lnTo>
                    <a:pt x="261772" y="7475981"/>
                  </a:lnTo>
                  <a:lnTo>
                    <a:pt x="18585821" y="7475981"/>
                  </a:lnTo>
                  <a:lnTo>
                    <a:pt x="18632875" y="7471764"/>
                  </a:lnTo>
                  <a:lnTo>
                    <a:pt x="18677161" y="7459604"/>
                  </a:lnTo>
                  <a:lnTo>
                    <a:pt x="18717942" y="7440241"/>
                  </a:lnTo>
                  <a:lnTo>
                    <a:pt x="18754477" y="7414415"/>
                  </a:lnTo>
                  <a:lnTo>
                    <a:pt x="18786027" y="7382865"/>
                  </a:lnTo>
                  <a:lnTo>
                    <a:pt x="18811853" y="7346330"/>
                  </a:lnTo>
                  <a:lnTo>
                    <a:pt x="18831216" y="7305549"/>
                  </a:lnTo>
                  <a:lnTo>
                    <a:pt x="18843376" y="7261263"/>
                  </a:lnTo>
                  <a:lnTo>
                    <a:pt x="18847593" y="7214209"/>
                  </a:lnTo>
                  <a:lnTo>
                    <a:pt x="18847593" y="261772"/>
                  </a:lnTo>
                  <a:lnTo>
                    <a:pt x="18843376" y="214718"/>
                  </a:lnTo>
                  <a:lnTo>
                    <a:pt x="18831216" y="170431"/>
                  </a:lnTo>
                  <a:lnTo>
                    <a:pt x="18811853" y="129651"/>
                  </a:lnTo>
                  <a:lnTo>
                    <a:pt x="18786027" y="93116"/>
                  </a:lnTo>
                  <a:lnTo>
                    <a:pt x="18754477" y="61565"/>
                  </a:lnTo>
                  <a:lnTo>
                    <a:pt x="18717942" y="35739"/>
                  </a:lnTo>
                  <a:lnTo>
                    <a:pt x="18677161" y="16377"/>
                  </a:lnTo>
                  <a:lnTo>
                    <a:pt x="18632875" y="4217"/>
                  </a:lnTo>
                  <a:lnTo>
                    <a:pt x="18585821" y="0"/>
                  </a:lnTo>
                  <a:close/>
                </a:path>
              </a:pathLst>
            </a:custGeom>
            <a:solidFill>
              <a:srgbClr val="DCEF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476029" y="3066485"/>
              <a:ext cx="5579110" cy="6650990"/>
            </a:xfrm>
            <a:custGeom>
              <a:avLst/>
              <a:gdLst/>
              <a:ahLst/>
              <a:cxnLst/>
              <a:rect l="l" t="t" r="r" b="b"/>
              <a:pathLst>
                <a:path w="5579109" h="6650990">
                  <a:moveTo>
                    <a:pt x="5317010" y="0"/>
                  </a:moveTo>
                  <a:lnTo>
                    <a:pt x="261772" y="0"/>
                  </a:lnTo>
                  <a:lnTo>
                    <a:pt x="214718" y="4217"/>
                  </a:lnTo>
                  <a:lnTo>
                    <a:pt x="170431" y="16377"/>
                  </a:lnTo>
                  <a:lnTo>
                    <a:pt x="129651" y="35739"/>
                  </a:lnTo>
                  <a:lnTo>
                    <a:pt x="93116" y="61565"/>
                  </a:lnTo>
                  <a:lnTo>
                    <a:pt x="61565" y="93116"/>
                  </a:lnTo>
                  <a:lnTo>
                    <a:pt x="35739" y="129651"/>
                  </a:lnTo>
                  <a:lnTo>
                    <a:pt x="16377" y="170431"/>
                  </a:lnTo>
                  <a:lnTo>
                    <a:pt x="4217" y="214718"/>
                  </a:lnTo>
                  <a:lnTo>
                    <a:pt x="0" y="261772"/>
                  </a:lnTo>
                  <a:lnTo>
                    <a:pt x="0" y="6388601"/>
                  </a:lnTo>
                  <a:lnTo>
                    <a:pt x="4217" y="6435657"/>
                  </a:lnTo>
                  <a:lnTo>
                    <a:pt x="16377" y="6479945"/>
                  </a:lnTo>
                  <a:lnTo>
                    <a:pt x="35739" y="6520726"/>
                  </a:lnTo>
                  <a:lnTo>
                    <a:pt x="61565" y="6557261"/>
                  </a:lnTo>
                  <a:lnTo>
                    <a:pt x="93116" y="6588810"/>
                  </a:lnTo>
                  <a:lnTo>
                    <a:pt x="129651" y="6614635"/>
                  </a:lnTo>
                  <a:lnTo>
                    <a:pt x="170431" y="6633997"/>
                  </a:lnTo>
                  <a:lnTo>
                    <a:pt x="214718" y="6646156"/>
                  </a:lnTo>
                  <a:lnTo>
                    <a:pt x="261772" y="6650373"/>
                  </a:lnTo>
                  <a:lnTo>
                    <a:pt x="5317010" y="6650373"/>
                  </a:lnTo>
                  <a:lnTo>
                    <a:pt x="5364067" y="6646156"/>
                  </a:lnTo>
                  <a:lnTo>
                    <a:pt x="5408355" y="6633997"/>
                  </a:lnTo>
                  <a:lnTo>
                    <a:pt x="5449136" y="6614635"/>
                  </a:lnTo>
                  <a:lnTo>
                    <a:pt x="5485671" y="6588810"/>
                  </a:lnTo>
                  <a:lnTo>
                    <a:pt x="5517220" y="6557261"/>
                  </a:lnTo>
                  <a:lnTo>
                    <a:pt x="5543045" y="6520726"/>
                  </a:lnTo>
                  <a:lnTo>
                    <a:pt x="5562406" y="6479945"/>
                  </a:lnTo>
                  <a:lnTo>
                    <a:pt x="5574565" y="6435657"/>
                  </a:lnTo>
                  <a:lnTo>
                    <a:pt x="5578783" y="6388601"/>
                  </a:lnTo>
                  <a:lnTo>
                    <a:pt x="5578783" y="261772"/>
                  </a:lnTo>
                  <a:lnTo>
                    <a:pt x="5574565" y="214718"/>
                  </a:lnTo>
                  <a:lnTo>
                    <a:pt x="5562406" y="170431"/>
                  </a:lnTo>
                  <a:lnTo>
                    <a:pt x="5543045" y="129651"/>
                  </a:lnTo>
                  <a:lnTo>
                    <a:pt x="5517220" y="93116"/>
                  </a:lnTo>
                  <a:lnTo>
                    <a:pt x="5485671" y="61565"/>
                  </a:lnTo>
                  <a:lnTo>
                    <a:pt x="5449136" y="35739"/>
                  </a:lnTo>
                  <a:lnTo>
                    <a:pt x="5408355" y="16377"/>
                  </a:lnTo>
                  <a:lnTo>
                    <a:pt x="5364067" y="4217"/>
                  </a:lnTo>
                  <a:lnTo>
                    <a:pt x="53170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15553" y="10471408"/>
            <a:ext cx="410209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25" dirty="0">
                <a:solidFill>
                  <a:srgbClr val="2A5796"/>
                </a:solidFill>
                <a:latin typeface="URWDIN-Black"/>
                <a:cs typeface="URWDIN-Black"/>
              </a:rPr>
              <a:t>12</a:t>
            </a:r>
            <a:endParaRPr sz="2800">
              <a:latin typeface="URWDIN-Black"/>
              <a:cs typeface="URWDIN-Black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8109179" y="10472566"/>
            <a:ext cx="1466215" cy="646430"/>
            <a:chOff x="18109179" y="10472566"/>
            <a:chExt cx="1466215" cy="646430"/>
          </a:xfrm>
        </p:grpSpPr>
        <p:sp>
          <p:nvSpPr>
            <p:cNvPr id="7" name="object 7"/>
            <p:cNvSpPr/>
            <p:nvPr/>
          </p:nvSpPr>
          <p:spPr>
            <a:xfrm>
              <a:off x="19052331" y="10538988"/>
              <a:ext cx="16510" cy="132715"/>
            </a:xfrm>
            <a:custGeom>
              <a:avLst/>
              <a:gdLst/>
              <a:ahLst/>
              <a:cxnLst/>
              <a:rect l="l" t="t" r="r" b="b"/>
              <a:pathLst>
                <a:path w="16509" h="132715">
                  <a:moveTo>
                    <a:pt x="16156" y="0"/>
                  </a:moveTo>
                  <a:lnTo>
                    <a:pt x="0" y="0"/>
                  </a:lnTo>
                  <a:lnTo>
                    <a:pt x="0" y="132226"/>
                  </a:lnTo>
                  <a:lnTo>
                    <a:pt x="16156" y="132226"/>
                  </a:lnTo>
                  <a:lnTo>
                    <a:pt x="1615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109179" y="10472566"/>
              <a:ext cx="1465664" cy="64643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139097" y="4548581"/>
            <a:ext cx="11148695" cy="3807460"/>
          </a:xfrm>
          <a:prstGeom prst="rect">
            <a:avLst/>
          </a:prstGeom>
        </p:spPr>
        <p:txBody>
          <a:bodyPr vert="horz" wrap="square" lIns="0" tIns="192405" rIns="0" bIns="0" rtlCol="0">
            <a:spAutoFit/>
          </a:bodyPr>
          <a:lstStyle/>
          <a:p>
            <a:pPr marL="389255" indent="-377190">
              <a:lnSpc>
                <a:spcPct val="100000"/>
              </a:lnSpc>
              <a:spcBef>
                <a:spcPts val="1515"/>
              </a:spcBef>
              <a:buSzPct val="112962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 DIN"/>
                <a:cs typeface="URW DIN"/>
              </a:rPr>
              <a:t>In-market</a:t>
            </a:r>
            <a:r>
              <a:rPr sz="2700" spc="2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dirty="0">
                <a:solidFill>
                  <a:srgbClr val="404040"/>
                </a:solidFill>
                <a:latin typeface="URW DIN"/>
                <a:cs typeface="URW DIN"/>
              </a:rPr>
              <a:t>team</a:t>
            </a:r>
            <a:r>
              <a:rPr sz="2700" spc="3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dirty="0">
                <a:solidFill>
                  <a:srgbClr val="404040"/>
                </a:solidFill>
                <a:latin typeface="URW DIN"/>
                <a:cs typeface="URW DIN"/>
              </a:rPr>
              <a:t>recruited</a:t>
            </a:r>
            <a:r>
              <a:rPr sz="2700" spc="3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dirty="0">
                <a:solidFill>
                  <a:srgbClr val="404040"/>
                </a:solidFill>
                <a:latin typeface="URW DIN"/>
                <a:cs typeface="URW DIN"/>
              </a:rPr>
              <a:t>and</a:t>
            </a:r>
            <a:r>
              <a:rPr sz="2700" spc="3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 DIN"/>
                <a:cs typeface="URW DIN"/>
              </a:rPr>
              <a:t>deployed</a:t>
            </a:r>
            <a:endParaRPr sz="2700">
              <a:latin typeface="URW DIN"/>
              <a:cs typeface="URW DIN"/>
            </a:endParaRPr>
          </a:p>
          <a:p>
            <a:pPr marL="389255" indent="-377190">
              <a:lnSpc>
                <a:spcPts val="3229"/>
              </a:lnSpc>
              <a:spcBef>
                <a:spcPts val="1925"/>
              </a:spcBef>
              <a:buSzPct val="112962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 DIN"/>
                <a:cs typeface="URW DIN"/>
              </a:rPr>
              <a:t>New</a:t>
            </a:r>
            <a:r>
              <a:rPr sz="2700" spc="2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dirty="0">
                <a:solidFill>
                  <a:srgbClr val="404040"/>
                </a:solidFill>
                <a:latin typeface="URW DIN"/>
                <a:cs typeface="URW DIN"/>
              </a:rPr>
              <a:t>marketing</a:t>
            </a:r>
            <a:r>
              <a:rPr sz="2700" spc="2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dirty="0">
                <a:solidFill>
                  <a:srgbClr val="404040"/>
                </a:solidFill>
                <a:latin typeface="URW DIN"/>
                <a:cs typeface="URW DIN"/>
              </a:rPr>
              <a:t>campaign</a:t>
            </a:r>
            <a:r>
              <a:rPr sz="2700" spc="2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 DIN"/>
                <a:cs typeface="URW DIN"/>
              </a:rPr>
              <a:t>launched</a:t>
            </a:r>
            <a:endParaRPr sz="2700">
              <a:latin typeface="URW DIN"/>
              <a:cs typeface="URW DIN"/>
            </a:endParaRPr>
          </a:p>
          <a:p>
            <a:pPr marL="530225" marR="5080" indent="-140970">
              <a:lnSpc>
                <a:spcPts val="2970"/>
              </a:lnSpc>
              <a:spcBef>
                <a:spcPts val="60"/>
              </a:spcBef>
            </a:pPr>
            <a:r>
              <a:rPr sz="2450" spc="-80" dirty="0">
                <a:solidFill>
                  <a:srgbClr val="404040"/>
                </a:solidFill>
                <a:latin typeface="URWDIN-Light"/>
                <a:cs typeface="URWDIN-Light"/>
              </a:rPr>
              <a:t>-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Supporting</a:t>
            </a:r>
            <a:r>
              <a:rPr sz="24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positioning</a:t>
            </a:r>
            <a:r>
              <a:rPr sz="24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24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Penthrox</a:t>
            </a:r>
            <a:r>
              <a:rPr sz="24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4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emergency</a:t>
            </a:r>
            <a:r>
              <a:rPr sz="24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department</a:t>
            </a:r>
            <a:r>
              <a:rPr sz="24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24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procedural settings</a:t>
            </a:r>
            <a:endParaRPr sz="2450">
              <a:latin typeface="URWDIN-Light"/>
              <a:cs typeface="URWDIN-Light"/>
            </a:endParaRPr>
          </a:p>
          <a:p>
            <a:pPr marL="389255" indent="-377190">
              <a:lnSpc>
                <a:spcPts val="3229"/>
              </a:lnSpc>
              <a:spcBef>
                <a:spcPts val="1864"/>
              </a:spcBef>
              <a:buSzPct val="112962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 DIN"/>
                <a:cs typeface="URW DIN"/>
              </a:rPr>
              <a:t>Large</a:t>
            </a:r>
            <a:r>
              <a:rPr sz="2700" spc="9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dirty="0">
                <a:solidFill>
                  <a:srgbClr val="404040"/>
                </a:solidFill>
                <a:latin typeface="URW DIN"/>
                <a:cs typeface="URW DIN"/>
              </a:rPr>
              <a:t>and</a:t>
            </a:r>
            <a:r>
              <a:rPr sz="2700" spc="10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dirty="0">
                <a:solidFill>
                  <a:srgbClr val="404040"/>
                </a:solidFill>
                <a:latin typeface="URW DIN"/>
                <a:cs typeface="URW DIN"/>
              </a:rPr>
              <a:t>attractive</a:t>
            </a:r>
            <a:r>
              <a:rPr sz="2700" spc="10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dirty="0">
                <a:solidFill>
                  <a:srgbClr val="404040"/>
                </a:solidFill>
                <a:latin typeface="URW DIN"/>
                <a:cs typeface="URW DIN"/>
              </a:rPr>
              <a:t>market</a:t>
            </a:r>
            <a:r>
              <a:rPr sz="2700" spc="10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 DIN"/>
                <a:cs typeface="URW DIN"/>
              </a:rPr>
              <a:t>opportunity</a:t>
            </a:r>
            <a:endParaRPr sz="2700">
              <a:latin typeface="URW DIN"/>
              <a:cs typeface="URW DIN"/>
            </a:endParaRPr>
          </a:p>
          <a:p>
            <a:pPr marL="389255">
              <a:lnSpc>
                <a:spcPts val="2930"/>
              </a:lnSpc>
            </a:pP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-Hospital</a:t>
            </a:r>
            <a:r>
              <a:rPr sz="245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emergency</a:t>
            </a:r>
            <a:r>
              <a:rPr sz="245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departments</a:t>
            </a:r>
            <a:endParaRPr sz="2450">
              <a:latin typeface="URWDIN-Light"/>
              <a:cs typeface="URWDIN-Light"/>
            </a:endParaRPr>
          </a:p>
          <a:p>
            <a:pPr marL="389255">
              <a:lnSpc>
                <a:spcPct val="100000"/>
              </a:lnSpc>
              <a:spcBef>
                <a:spcPts val="30"/>
              </a:spcBef>
            </a:pPr>
            <a:r>
              <a:rPr sz="2450" spc="-80" dirty="0">
                <a:solidFill>
                  <a:srgbClr val="404040"/>
                </a:solidFill>
                <a:latin typeface="URWDIN-Light"/>
                <a:cs typeface="URWDIN-Light"/>
              </a:rPr>
              <a:t>-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Short</a:t>
            </a:r>
            <a:r>
              <a:rPr sz="2450" spc="114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surgical</a:t>
            </a:r>
            <a:r>
              <a:rPr sz="2450" spc="114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procedures</a:t>
            </a:r>
            <a:endParaRPr sz="2450">
              <a:latin typeface="URWDIN-Light"/>
              <a:cs typeface="URWDIN-Light"/>
            </a:endParaRPr>
          </a:p>
          <a:p>
            <a:pPr marL="389255">
              <a:lnSpc>
                <a:spcPct val="100000"/>
              </a:lnSpc>
              <a:spcBef>
                <a:spcPts val="25"/>
              </a:spcBef>
            </a:pPr>
            <a:r>
              <a:rPr sz="2450" spc="-30" dirty="0">
                <a:solidFill>
                  <a:srgbClr val="404040"/>
                </a:solidFill>
                <a:latin typeface="URWDIN-Light"/>
                <a:cs typeface="URWDIN-Light"/>
              </a:rPr>
              <a:t>-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Ambulance</a:t>
            </a:r>
            <a:endParaRPr sz="2450">
              <a:latin typeface="URWDIN-Light"/>
              <a:cs typeface="URWDIN-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52712" y="2919021"/>
            <a:ext cx="10749280" cy="110426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 marR="5080">
              <a:lnSpc>
                <a:spcPts val="4040"/>
              </a:lnSpc>
              <a:spcBef>
                <a:spcPts val="575"/>
              </a:spcBef>
            </a:pP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Field</a:t>
            </a:r>
            <a:r>
              <a:rPr sz="3700" b="1" spc="1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team</a:t>
            </a:r>
            <a:r>
              <a:rPr sz="3700" b="1" spc="2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deployed,</a:t>
            </a:r>
            <a:r>
              <a:rPr sz="3700" b="1" spc="2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will</a:t>
            </a:r>
            <a:r>
              <a:rPr sz="3700" b="1" spc="2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drive</a:t>
            </a:r>
            <a:r>
              <a:rPr sz="3700" b="1" spc="2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deeper</a:t>
            </a:r>
            <a:r>
              <a:rPr sz="3700" b="1" spc="2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and</a:t>
            </a:r>
            <a:r>
              <a:rPr sz="3700" b="1" spc="2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spc="-10" dirty="0">
                <a:solidFill>
                  <a:srgbClr val="4C4C4C"/>
                </a:solidFill>
                <a:latin typeface="URWDIN-Demi"/>
                <a:cs typeface="URWDIN-Demi"/>
              </a:rPr>
              <a:t>broader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market</a:t>
            </a:r>
            <a:r>
              <a:rPr sz="3700" b="1" spc="7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spc="-10" dirty="0">
                <a:solidFill>
                  <a:srgbClr val="4C4C4C"/>
                </a:solidFill>
                <a:latin typeface="URWDIN-Demi"/>
                <a:cs typeface="URWDIN-Demi"/>
              </a:rPr>
              <a:t>penetration</a:t>
            </a:r>
            <a:endParaRPr sz="3700">
              <a:latin typeface="URWDIN-Demi"/>
              <a:cs typeface="URWDIN-Dem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46424" y="10517971"/>
            <a:ext cx="15325090" cy="402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90"/>
              </a:spcBef>
            </a:pPr>
            <a:r>
              <a:rPr sz="1200" dirty="0">
                <a:latin typeface="URWDIN-Light"/>
                <a:cs typeface="URWDIN-Light"/>
              </a:rPr>
              <a:t>1.</a:t>
            </a:r>
            <a:r>
              <a:rPr sz="1200" spc="16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Productivity</a:t>
            </a:r>
            <a:r>
              <a:rPr sz="1200" spc="16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Commission</a:t>
            </a:r>
            <a:r>
              <a:rPr sz="1200" spc="17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2021,</a:t>
            </a:r>
            <a:r>
              <a:rPr sz="1200" spc="16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AIHW</a:t>
            </a:r>
            <a:r>
              <a:rPr sz="1200" spc="17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2021,</a:t>
            </a:r>
            <a:r>
              <a:rPr sz="1200" spc="16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AIHW</a:t>
            </a:r>
            <a:r>
              <a:rPr sz="1200" spc="17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2020,</a:t>
            </a:r>
            <a:r>
              <a:rPr sz="1200" spc="16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Services</a:t>
            </a:r>
            <a:r>
              <a:rPr sz="1200" spc="16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Australia</a:t>
            </a:r>
            <a:r>
              <a:rPr sz="1200" spc="17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Medicare</a:t>
            </a:r>
            <a:r>
              <a:rPr sz="1200" spc="16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Item</a:t>
            </a:r>
            <a:r>
              <a:rPr sz="1200" spc="17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Reports</a:t>
            </a:r>
            <a:r>
              <a:rPr sz="1200" spc="16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2021,</a:t>
            </a:r>
            <a:r>
              <a:rPr sz="1200" spc="17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PENTHROX</a:t>
            </a:r>
            <a:r>
              <a:rPr sz="1200" spc="16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Qualitative</a:t>
            </a:r>
            <a:r>
              <a:rPr sz="1200" spc="17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Research</a:t>
            </a:r>
            <a:r>
              <a:rPr sz="1200" spc="16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2021.</a:t>
            </a:r>
            <a:r>
              <a:rPr sz="1200" spc="16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Paramedics/Ambulance</a:t>
            </a:r>
            <a:r>
              <a:rPr sz="1200" spc="17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Officers</a:t>
            </a:r>
            <a:r>
              <a:rPr sz="1200" spc="16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&amp;</a:t>
            </a:r>
            <a:r>
              <a:rPr sz="1200" spc="17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Emergency</a:t>
            </a:r>
            <a:r>
              <a:rPr sz="1200" spc="16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Physicians;</a:t>
            </a:r>
            <a:r>
              <a:rPr sz="1200" spc="17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PENTHROX</a:t>
            </a:r>
            <a:r>
              <a:rPr sz="1200" spc="165" dirty="0">
                <a:latin typeface="URWDIN-Light"/>
                <a:cs typeface="URWDIN-Light"/>
              </a:rPr>
              <a:t> </a:t>
            </a:r>
            <a:r>
              <a:rPr sz="1200" spc="-10" dirty="0">
                <a:latin typeface="URWDIN-Light"/>
                <a:cs typeface="URWDIN-Light"/>
              </a:rPr>
              <a:t>Quan- </a:t>
            </a:r>
            <a:r>
              <a:rPr sz="1200" dirty="0">
                <a:latin typeface="URWDIN-Light"/>
                <a:cs typeface="URWDIN-Light"/>
              </a:rPr>
              <a:t>titative</a:t>
            </a:r>
            <a:r>
              <a:rPr sz="1200" spc="14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Market</a:t>
            </a:r>
            <a:r>
              <a:rPr sz="1200" spc="14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Research</a:t>
            </a:r>
            <a:r>
              <a:rPr sz="1200" spc="140" dirty="0">
                <a:latin typeface="URWDIN-Light"/>
                <a:cs typeface="URWDIN-Light"/>
              </a:rPr>
              <a:t> </a:t>
            </a:r>
            <a:r>
              <a:rPr sz="1200" spc="-10" dirty="0">
                <a:latin typeface="URWDIN-Light"/>
                <a:cs typeface="URWDIN-Light"/>
              </a:rPr>
              <a:t>2022.</a:t>
            </a:r>
            <a:endParaRPr sz="1200">
              <a:latin typeface="URWDIN-Light"/>
              <a:cs typeface="URWDIN-Ligh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4625043" y="4621341"/>
            <a:ext cx="2766695" cy="2766695"/>
            <a:chOff x="14625043" y="4621341"/>
            <a:chExt cx="2766695" cy="2766695"/>
          </a:xfrm>
        </p:grpSpPr>
        <p:sp>
          <p:nvSpPr>
            <p:cNvPr id="13" name="object 13"/>
            <p:cNvSpPr/>
            <p:nvPr/>
          </p:nvSpPr>
          <p:spPr>
            <a:xfrm>
              <a:off x="16008143" y="4621341"/>
              <a:ext cx="1383665" cy="1901189"/>
            </a:xfrm>
            <a:custGeom>
              <a:avLst/>
              <a:gdLst/>
              <a:ahLst/>
              <a:cxnLst/>
              <a:rect l="l" t="t" r="r" b="b"/>
              <a:pathLst>
                <a:path w="1383665" h="1901190">
                  <a:moveTo>
                    <a:pt x="0" y="0"/>
                  </a:moveTo>
                  <a:lnTo>
                    <a:pt x="0" y="1383046"/>
                  </a:lnTo>
                  <a:lnTo>
                    <a:pt x="1282337" y="1901146"/>
                  </a:lnTo>
                  <a:lnTo>
                    <a:pt x="1299750" y="1855813"/>
                  </a:lnTo>
                  <a:lnTo>
                    <a:pt x="1315471" y="1810251"/>
                  </a:lnTo>
                  <a:lnTo>
                    <a:pt x="1329517" y="1764494"/>
                  </a:lnTo>
                  <a:lnTo>
                    <a:pt x="1341901" y="1718578"/>
                  </a:lnTo>
                  <a:lnTo>
                    <a:pt x="1352639" y="1672540"/>
                  </a:lnTo>
                  <a:lnTo>
                    <a:pt x="1361746" y="1626414"/>
                  </a:lnTo>
                  <a:lnTo>
                    <a:pt x="1369238" y="1580236"/>
                  </a:lnTo>
                  <a:lnTo>
                    <a:pt x="1375130" y="1534043"/>
                  </a:lnTo>
                  <a:lnTo>
                    <a:pt x="1379436" y="1487869"/>
                  </a:lnTo>
                  <a:lnTo>
                    <a:pt x="1382172" y="1441751"/>
                  </a:lnTo>
                  <a:lnTo>
                    <a:pt x="1383353" y="1395724"/>
                  </a:lnTo>
                  <a:lnTo>
                    <a:pt x="1382994" y="1349824"/>
                  </a:lnTo>
                  <a:lnTo>
                    <a:pt x="1381110" y="1304087"/>
                  </a:lnTo>
                  <a:lnTo>
                    <a:pt x="1377717" y="1258548"/>
                  </a:lnTo>
                  <a:lnTo>
                    <a:pt x="1372830" y="1213243"/>
                  </a:lnTo>
                  <a:lnTo>
                    <a:pt x="1366463" y="1168208"/>
                  </a:lnTo>
                  <a:lnTo>
                    <a:pt x="1358633" y="1123479"/>
                  </a:lnTo>
                  <a:lnTo>
                    <a:pt x="1349353" y="1079090"/>
                  </a:lnTo>
                  <a:lnTo>
                    <a:pt x="1338640" y="1035078"/>
                  </a:lnTo>
                  <a:lnTo>
                    <a:pt x="1326508" y="991479"/>
                  </a:lnTo>
                  <a:lnTo>
                    <a:pt x="1312973" y="948328"/>
                  </a:lnTo>
                  <a:lnTo>
                    <a:pt x="1298049" y="905661"/>
                  </a:lnTo>
                  <a:lnTo>
                    <a:pt x="1281753" y="863514"/>
                  </a:lnTo>
                  <a:lnTo>
                    <a:pt x="1264098" y="821922"/>
                  </a:lnTo>
                  <a:lnTo>
                    <a:pt x="1245101" y="780922"/>
                  </a:lnTo>
                  <a:lnTo>
                    <a:pt x="1224776" y="740547"/>
                  </a:lnTo>
                  <a:lnTo>
                    <a:pt x="1203138" y="700836"/>
                  </a:lnTo>
                  <a:lnTo>
                    <a:pt x="1180203" y="661823"/>
                  </a:lnTo>
                  <a:lnTo>
                    <a:pt x="1155986" y="623543"/>
                  </a:lnTo>
                  <a:lnTo>
                    <a:pt x="1130502" y="586033"/>
                  </a:lnTo>
                  <a:lnTo>
                    <a:pt x="1103766" y="549329"/>
                  </a:lnTo>
                  <a:lnTo>
                    <a:pt x="1075793" y="513465"/>
                  </a:lnTo>
                  <a:lnTo>
                    <a:pt x="1046599" y="478478"/>
                  </a:lnTo>
                  <a:lnTo>
                    <a:pt x="1016198" y="444404"/>
                  </a:lnTo>
                  <a:lnTo>
                    <a:pt x="984606" y="411277"/>
                  </a:lnTo>
                  <a:lnTo>
                    <a:pt x="951838" y="379135"/>
                  </a:lnTo>
                  <a:lnTo>
                    <a:pt x="917909" y="348011"/>
                  </a:lnTo>
                  <a:lnTo>
                    <a:pt x="882834" y="317944"/>
                  </a:lnTo>
                  <a:lnTo>
                    <a:pt x="846628" y="288967"/>
                  </a:lnTo>
                  <a:lnTo>
                    <a:pt x="809307" y="261116"/>
                  </a:lnTo>
                  <a:lnTo>
                    <a:pt x="770886" y="234428"/>
                  </a:lnTo>
                  <a:lnTo>
                    <a:pt x="731379" y="208938"/>
                  </a:lnTo>
                  <a:lnTo>
                    <a:pt x="690802" y="184682"/>
                  </a:lnTo>
                  <a:lnTo>
                    <a:pt x="649171" y="161695"/>
                  </a:lnTo>
                  <a:lnTo>
                    <a:pt x="606500" y="140014"/>
                  </a:lnTo>
                  <a:lnTo>
                    <a:pt x="562804" y="119673"/>
                  </a:lnTo>
                  <a:lnTo>
                    <a:pt x="518099" y="100708"/>
                  </a:lnTo>
                  <a:lnTo>
                    <a:pt x="471853" y="82885"/>
                  </a:lnTo>
                  <a:lnTo>
                    <a:pt x="425756" y="66858"/>
                  </a:lnTo>
                  <a:lnTo>
                    <a:pt x="379701" y="52605"/>
                  </a:lnTo>
                  <a:lnTo>
                    <a:pt x="333583" y="40107"/>
                  </a:lnTo>
                  <a:lnTo>
                    <a:pt x="287294" y="29342"/>
                  </a:lnTo>
                  <a:lnTo>
                    <a:pt x="240727" y="20290"/>
                  </a:lnTo>
                  <a:lnTo>
                    <a:pt x="193776" y="12930"/>
                  </a:lnTo>
                  <a:lnTo>
                    <a:pt x="146335" y="7242"/>
                  </a:lnTo>
                  <a:lnTo>
                    <a:pt x="98296" y="3205"/>
                  </a:lnTo>
                  <a:lnTo>
                    <a:pt x="49553" y="7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75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625043" y="5907910"/>
              <a:ext cx="2665730" cy="1480185"/>
            </a:xfrm>
            <a:custGeom>
              <a:avLst/>
              <a:gdLst/>
              <a:ahLst/>
              <a:cxnLst/>
              <a:rect l="l" t="t" r="r" b="b"/>
              <a:pathLst>
                <a:path w="2665730" h="1480184">
                  <a:moveTo>
                    <a:pt x="3424" y="0"/>
                  </a:moveTo>
                  <a:lnTo>
                    <a:pt x="872" y="48494"/>
                  </a:lnTo>
                  <a:lnTo>
                    <a:pt x="0" y="96685"/>
                  </a:lnTo>
                  <a:lnTo>
                    <a:pt x="781" y="144543"/>
                  </a:lnTo>
                  <a:lnTo>
                    <a:pt x="3192" y="192038"/>
                  </a:lnTo>
                  <a:lnTo>
                    <a:pt x="7206" y="239142"/>
                  </a:lnTo>
                  <a:lnTo>
                    <a:pt x="12798" y="285824"/>
                  </a:lnTo>
                  <a:lnTo>
                    <a:pt x="19942" y="332057"/>
                  </a:lnTo>
                  <a:lnTo>
                    <a:pt x="28613" y="377810"/>
                  </a:lnTo>
                  <a:lnTo>
                    <a:pt x="38786" y="423054"/>
                  </a:lnTo>
                  <a:lnTo>
                    <a:pt x="50435" y="467761"/>
                  </a:lnTo>
                  <a:lnTo>
                    <a:pt x="63535" y="511900"/>
                  </a:lnTo>
                  <a:lnTo>
                    <a:pt x="78060" y="555442"/>
                  </a:lnTo>
                  <a:lnTo>
                    <a:pt x="93985" y="598359"/>
                  </a:lnTo>
                  <a:lnTo>
                    <a:pt x="111284" y="640620"/>
                  </a:lnTo>
                  <a:lnTo>
                    <a:pt x="129932" y="682198"/>
                  </a:lnTo>
                  <a:lnTo>
                    <a:pt x="149904" y="723061"/>
                  </a:lnTo>
                  <a:lnTo>
                    <a:pt x="171173" y="763182"/>
                  </a:lnTo>
                  <a:lnTo>
                    <a:pt x="193715" y="802530"/>
                  </a:lnTo>
                  <a:lnTo>
                    <a:pt x="217504" y="841077"/>
                  </a:lnTo>
                  <a:lnTo>
                    <a:pt x="242515" y="878793"/>
                  </a:lnTo>
                  <a:lnTo>
                    <a:pt x="268722" y="915650"/>
                  </a:lnTo>
                  <a:lnTo>
                    <a:pt x="296100" y="951616"/>
                  </a:lnTo>
                  <a:lnTo>
                    <a:pt x="324624" y="986665"/>
                  </a:lnTo>
                  <a:lnTo>
                    <a:pt x="354267" y="1020765"/>
                  </a:lnTo>
                  <a:lnTo>
                    <a:pt x="385004" y="1053889"/>
                  </a:lnTo>
                  <a:lnTo>
                    <a:pt x="416811" y="1086006"/>
                  </a:lnTo>
                  <a:lnTo>
                    <a:pt x="449661" y="1117087"/>
                  </a:lnTo>
                  <a:lnTo>
                    <a:pt x="483529" y="1147104"/>
                  </a:lnTo>
                  <a:lnTo>
                    <a:pt x="518390" y="1176026"/>
                  </a:lnTo>
                  <a:lnTo>
                    <a:pt x="554218" y="1203825"/>
                  </a:lnTo>
                  <a:lnTo>
                    <a:pt x="590988" y="1230471"/>
                  </a:lnTo>
                  <a:lnTo>
                    <a:pt x="628674" y="1255936"/>
                  </a:lnTo>
                  <a:lnTo>
                    <a:pt x="667251" y="1280189"/>
                  </a:lnTo>
                  <a:lnTo>
                    <a:pt x="706694" y="1303201"/>
                  </a:lnTo>
                  <a:lnTo>
                    <a:pt x="746976" y="1324943"/>
                  </a:lnTo>
                  <a:lnTo>
                    <a:pt x="788073" y="1345387"/>
                  </a:lnTo>
                  <a:lnTo>
                    <a:pt x="829959" y="1364502"/>
                  </a:lnTo>
                  <a:lnTo>
                    <a:pt x="872609" y="1382260"/>
                  </a:lnTo>
                  <a:lnTo>
                    <a:pt x="915997" y="1398630"/>
                  </a:lnTo>
                  <a:lnTo>
                    <a:pt x="960097" y="1413584"/>
                  </a:lnTo>
                  <a:lnTo>
                    <a:pt x="1004885" y="1427093"/>
                  </a:lnTo>
                  <a:lnTo>
                    <a:pt x="1050335" y="1439128"/>
                  </a:lnTo>
                  <a:lnTo>
                    <a:pt x="1096421" y="1449658"/>
                  </a:lnTo>
                  <a:lnTo>
                    <a:pt x="1143118" y="1458655"/>
                  </a:lnTo>
                  <a:lnTo>
                    <a:pt x="1190401" y="1466089"/>
                  </a:lnTo>
                  <a:lnTo>
                    <a:pt x="1238243" y="1471932"/>
                  </a:lnTo>
                  <a:lnTo>
                    <a:pt x="1286621" y="1476154"/>
                  </a:lnTo>
                  <a:lnTo>
                    <a:pt x="1335890" y="1478779"/>
                  </a:lnTo>
                  <a:lnTo>
                    <a:pt x="1384827" y="1479757"/>
                  </a:lnTo>
                  <a:lnTo>
                    <a:pt x="1433403" y="1479103"/>
                  </a:lnTo>
                  <a:lnTo>
                    <a:pt x="1481589" y="1476837"/>
                  </a:lnTo>
                  <a:lnTo>
                    <a:pt x="1529357" y="1472976"/>
                  </a:lnTo>
                  <a:lnTo>
                    <a:pt x="1576678" y="1467538"/>
                  </a:lnTo>
                  <a:lnTo>
                    <a:pt x="1623523" y="1460540"/>
                  </a:lnTo>
                  <a:lnTo>
                    <a:pt x="1669865" y="1452002"/>
                  </a:lnTo>
                  <a:lnTo>
                    <a:pt x="1715673" y="1441941"/>
                  </a:lnTo>
                  <a:lnTo>
                    <a:pt x="1760919" y="1430374"/>
                  </a:lnTo>
                  <a:lnTo>
                    <a:pt x="1805575" y="1417320"/>
                  </a:lnTo>
                  <a:lnTo>
                    <a:pt x="1849612" y="1402796"/>
                  </a:lnTo>
                  <a:lnTo>
                    <a:pt x="1893001" y="1386821"/>
                  </a:lnTo>
                  <a:lnTo>
                    <a:pt x="1935713" y="1369413"/>
                  </a:lnTo>
                  <a:lnTo>
                    <a:pt x="1977721" y="1350588"/>
                  </a:lnTo>
                  <a:lnTo>
                    <a:pt x="2018994" y="1330366"/>
                  </a:lnTo>
                  <a:lnTo>
                    <a:pt x="2059506" y="1308765"/>
                  </a:lnTo>
                  <a:lnTo>
                    <a:pt x="2099226" y="1285801"/>
                  </a:lnTo>
                  <a:lnTo>
                    <a:pt x="2138126" y="1261493"/>
                  </a:lnTo>
                  <a:lnTo>
                    <a:pt x="2176178" y="1235860"/>
                  </a:lnTo>
                  <a:lnTo>
                    <a:pt x="2213352" y="1208918"/>
                  </a:lnTo>
                  <a:lnTo>
                    <a:pt x="2249621" y="1180686"/>
                  </a:lnTo>
                  <a:lnTo>
                    <a:pt x="2284955" y="1151182"/>
                  </a:lnTo>
                  <a:lnTo>
                    <a:pt x="2319325" y="1120424"/>
                  </a:lnTo>
                  <a:lnTo>
                    <a:pt x="2352704" y="1088429"/>
                  </a:lnTo>
                  <a:lnTo>
                    <a:pt x="2385062" y="1055216"/>
                  </a:lnTo>
                  <a:lnTo>
                    <a:pt x="2416371" y="1020802"/>
                  </a:lnTo>
                  <a:lnTo>
                    <a:pt x="2446602" y="985206"/>
                  </a:lnTo>
                  <a:lnTo>
                    <a:pt x="2475726" y="948445"/>
                  </a:lnTo>
                  <a:lnTo>
                    <a:pt x="2503715" y="910537"/>
                  </a:lnTo>
                  <a:lnTo>
                    <a:pt x="2530540" y="871500"/>
                  </a:lnTo>
                  <a:lnTo>
                    <a:pt x="2556172" y="831352"/>
                  </a:lnTo>
                  <a:lnTo>
                    <a:pt x="2580582" y="790112"/>
                  </a:lnTo>
                  <a:lnTo>
                    <a:pt x="2603743" y="747796"/>
                  </a:lnTo>
                  <a:lnTo>
                    <a:pt x="2625625" y="704423"/>
                  </a:lnTo>
                  <a:lnTo>
                    <a:pt x="2646199" y="660011"/>
                  </a:lnTo>
                  <a:lnTo>
                    <a:pt x="2665437" y="614578"/>
                  </a:lnTo>
                  <a:lnTo>
                    <a:pt x="1383100" y="96478"/>
                  </a:lnTo>
                  <a:lnTo>
                    <a:pt x="3424" y="0"/>
                  </a:lnTo>
                  <a:close/>
                </a:path>
              </a:pathLst>
            </a:custGeom>
            <a:solidFill>
              <a:srgbClr val="94B3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628468" y="5333875"/>
              <a:ext cx="1379855" cy="670560"/>
            </a:xfrm>
            <a:custGeom>
              <a:avLst/>
              <a:gdLst/>
              <a:ahLst/>
              <a:cxnLst/>
              <a:rect l="l" t="t" r="r" b="b"/>
              <a:pathLst>
                <a:path w="1379855" h="670560">
                  <a:moveTo>
                    <a:pt x="170036" y="0"/>
                  </a:moveTo>
                  <a:lnTo>
                    <a:pt x="145195" y="46516"/>
                  </a:lnTo>
                  <a:lnTo>
                    <a:pt x="122476" y="92657"/>
                  </a:lnTo>
                  <a:lnTo>
                    <a:pt x="101825" y="138606"/>
                  </a:lnTo>
                  <a:lnTo>
                    <a:pt x="83187" y="184550"/>
                  </a:lnTo>
                  <a:lnTo>
                    <a:pt x="66508" y="230672"/>
                  </a:lnTo>
                  <a:lnTo>
                    <a:pt x="51732" y="277157"/>
                  </a:lnTo>
                  <a:lnTo>
                    <a:pt x="38806" y="324190"/>
                  </a:lnTo>
                  <a:lnTo>
                    <a:pt x="27674" y="371956"/>
                  </a:lnTo>
                  <a:lnTo>
                    <a:pt x="18282" y="420638"/>
                  </a:lnTo>
                  <a:lnTo>
                    <a:pt x="10576" y="470422"/>
                  </a:lnTo>
                  <a:lnTo>
                    <a:pt x="4500" y="521493"/>
                  </a:lnTo>
                  <a:lnTo>
                    <a:pt x="0" y="574034"/>
                  </a:lnTo>
                  <a:lnTo>
                    <a:pt x="1379675" y="670513"/>
                  </a:lnTo>
                  <a:lnTo>
                    <a:pt x="170036" y="0"/>
                  </a:lnTo>
                  <a:close/>
                </a:path>
              </a:pathLst>
            </a:custGeom>
            <a:solidFill>
              <a:srgbClr val="DEF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798505" y="4621341"/>
              <a:ext cx="1209675" cy="1383665"/>
            </a:xfrm>
            <a:custGeom>
              <a:avLst/>
              <a:gdLst/>
              <a:ahLst/>
              <a:cxnLst/>
              <a:rect l="l" t="t" r="r" b="b"/>
              <a:pathLst>
                <a:path w="1209675" h="1383664">
                  <a:moveTo>
                    <a:pt x="1209638" y="0"/>
                  </a:moveTo>
                  <a:lnTo>
                    <a:pt x="1157971" y="858"/>
                  </a:lnTo>
                  <a:lnTo>
                    <a:pt x="1106868" y="3424"/>
                  </a:lnTo>
                  <a:lnTo>
                    <a:pt x="1056351" y="7685"/>
                  </a:lnTo>
                  <a:lnTo>
                    <a:pt x="1006445" y="13626"/>
                  </a:lnTo>
                  <a:lnTo>
                    <a:pt x="957172" y="21233"/>
                  </a:lnTo>
                  <a:lnTo>
                    <a:pt x="908557" y="30492"/>
                  </a:lnTo>
                  <a:lnTo>
                    <a:pt x="860623" y="41390"/>
                  </a:lnTo>
                  <a:lnTo>
                    <a:pt x="813392" y="53914"/>
                  </a:lnTo>
                  <a:lnTo>
                    <a:pt x="766890" y="68048"/>
                  </a:lnTo>
                  <a:lnTo>
                    <a:pt x="721139" y="83779"/>
                  </a:lnTo>
                  <a:lnTo>
                    <a:pt x="676162" y="101094"/>
                  </a:lnTo>
                  <a:lnTo>
                    <a:pt x="631983" y="119979"/>
                  </a:lnTo>
                  <a:lnTo>
                    <a:pt x="588626" y="140419"/>
                  </a:lnTo>
                  <a:lnTo>
                    <a:pt x="546114" y="162401"/>
                  </a:lnTo>
                  <a:lnTo>
                    <a:pt x="504471" y="185911"/>
                  </a:lnTo>
                  <a:lnTo>
                    <a:pt x="463720" y="210936"/>
                  </a:lnTo>
                  <a:lnTo>
                    <a:pt x="423884" y="237461"/>
                  </a:lnTo>
                  <a:lnTo>
                    <a:pt x="384986" y="265472"/>
                  </a:lnTo>
                  <a:lnTo>
                    <a:pt x="347052" y="294957"/>
                  </a:lnTo>
                  <a:lnTo>
                    <a:pt x="310103" y="325900"/>
                  </a:lnTo>
                  <a:lnTo>
                    <a:pt x="274163" y="358288"/>
                  </a:lnTo>
                  <a:lnTo>
                    <a:pt x="239257" y="392108"/>
                  </a:lnTo>
                  <a:lnTo>
                    <a:pt x="205406" y="427345"/>
                  </a:lnTo>
                  <a:lnTo>
                    <a:pt x="172635" y="463986"/>
                  </a:lnTo>
                  <a:lnTo>
                    <a:pt x="140968" y="502017"/>
                  </a:lnTo>
                  <a:lnTo>
                    <a:pt x="110427" y="541423"/>
                  </a:lnTo>
                  <a:lnTo>
                    <a:pt x="81036" y="582192"/>
                  </a:lnTo>
                  <a:lnTo>
                    <a:pt x="52819" y="624309"/>
                  </a:lnTo>
                  <a:lnTo>
                    <a:pt x="25799" y="667761"/>
                  </a:lnTo>
                  <a:lnTo>
                    <a:pt x="0" y="712533"/>
                  </a:lnTo>
                  <a:lnTo>
                    <a:pt x="1209638" y="1383046"/>
                  </a:lnTo>
                  <a:lnTo>
                    <a:pt x="1209638" y="0"/>
                  </a:lnTo>
                  <a:close/>
                </a:path>
              </a:pathLst>
            </a:custGeom>
            <a:solidFill>
              <a:srgbClr val="2957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3646957" y="5322167"/>
            <a:ext cx="1062355" cy="5048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550" spc="-10" dirty="0">
                <a:latin typeface="URW DIN"/>
                <a:cs typeface="URW DIN"/>
              </a:rPr>
              <a:t>Outpatients</a:t>
            </a:r>
            <a:endParaRPr sz="1550">
              <a:latin typeface="URW DIN"/>
              <a:cs typeface="URW DIN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550" i="1" spc="-25" dirty="0">
                <a:latin typeface="URWDIN-ThinItalic"/>
                <a:cs typeface="URWDIN-ThinItalic"/>
              </a:rPr>
              <a:t>7%</a:t>
            </a:r>
            <a:endParaRPr sz="1550">
              <a:latin typeface="URWDIN-ThinItalic"/>
              <a:cs typeface="URWDIN-ThinItal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371521" y="3233274"/>
            <a:ext cx="3878579" cy="2157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59155" marR="532130" indent="-410845">
              <a:lnSpc>
                <a:spcPct val="101299"/>
              </a:lnSpc>
              <a:spcBef>
                <a:spcPts val="90"/>
              </a:spcBef>
            </a:pPr>
            <a:r>
              <a:rPr sz="2850" b="1" dirty="0">
                <a:solidFill>
                  <a:srgbClr val="296BB8"/>
                </a:solidFill>
                <a:latin typeface="URWDIN-Demi"/>
                <a:cs typeface="URWDIN-Demi"/>
              </a:rPr>
              <a:t>Attractive</a:t>
            </a:r>
            <a:r>
              <a:rPr sz="2850" b="1" spc="385" dirty="0">
                <a:solidFill>
                  <a:srgbClr val="296BB8"/>
                </a:solidFill>
                <a:latin typeface="URWDIN-Demi"/>
                <a:cs typeface="URWDIN-Demi"/>
              </a:rPr>
              <a:t> </a:t>
            </a:r>
            <a:r>
              <a:rPr sz="2850" b="1" spc="-10" dirty="0">
                <a:solidFill>
                  <a:srgbClr val="296BB8"/>
                </a:solidFill>
                <a:latin typeface="URWDIN-Demi"/>
                <a:cs typeface="URWDIN-Demi"/>
              </a:rPr>
              <a:t>market opportunity</a:t>
            </a:r>
            <a:r>
              <a:rPr sz="2475" b="1" spc="-15" baseline="31986" dirty="0">
                <a:solidFill>
                  <a:srgbClr val="296BB8"/>
                </a:solidFill>
                <a:latin typeface="URWDIN-Demi"/>
                <a:cs typeface="URWDIN-Demi"/>
              </a:rPr>
              <a:t>1</a:t>
            </a:r>
            <a:endParaRPr sz="2475" baseline="31986">
              <a:latin typeface="URWDIN-Demi"/>
              <a:cs typeface="URWDIN-Demi"/>
            </a:endParaRPr>
          </a:p>
          <a:p>
            <a:pPr marR="2815590" algn="ctr">
              <a:lnSpc>
                <a:spcPct val="100000"/>
              </a:lnSpc>
              <a:spcBef>
                <a:spcPts val="1110"/>
              </a:spcBef>
            </a:pPr>
            <a:r>
              <a:rPr sz="1550" spc="-10" dirty="0">
                <a:latin typeface="URW DIN"/>
                <a:cs typeface="URW DIN"/>
              </a:rPr>
              <a:t>Procedural</a:t>
            </a:r>
            <a:endParaRPr sz="1550">
              <a:latin typeface="URW DIN"/>
              <a:cs typeface="URW DIN"/>
            </a:endParaRPr>
          </a:p>
          <a:p>
            <a:pPr marR="2815590" algn="ctr">
              <a:lnSpc>
                <a:spcPct val="100000"/>
              </a:lnSpc>
              <a:spcBef>
                <a:spcPts val="25"/>
              </a:spcBef>
            </a:pPr>
            <a:r>
              <a:rPr sz="1550" i="1" spc="-25" dirty="0">
                <a:latin typeface="URWDIN-ThinItalic"/>
                <a:cs typeface="URWDIN-ThinItalic"/>
              </a:rPr>
              <a:t>17%</a:t>
            </a:r>
            <a:endParaRPr sz="1550">
              <a:latin typeface="URWDIN-ThinItalic"/>
              <a:cs typeface="URWDIN-ThinItalic"/>
            </a:endParaRPr>
          </a:p>
          <a:p>
            <a:pPr marL="2811145" algn="ctr">
              <a:lnSpc>
                <a:spcPct val="100000"/>
              </a:lnSpc>
              <a:spcBef>
                <a:spcPts val="1260"/>
              </a:spcBef>
            </a:pPr>
            <a:r>
              <a:rPr sz="1550" spc="-10" dirty="0">
                <a:latin typeface="URW DIN"/>
                <a:cs typeface="URW DIN"/>
              </a:rPr>
              <a:t>Ambulance</a:t>
            </a:r>
            <a:endParaRPr sz="1550">
              <a:latin typeface="URW DIN"/>
              <a:cs typeface="URW DIN"/>
            </a:endParaRPr>
          </a:p>
          <a:p>
            <a:pPr marL="2811145" algn="ctr">
              <a:lnSpc>
                <a:spcPct val="100000"/>
              </a:lnSpc>
              <a:spcBef>
                <a:spcPts val="25"/>
              </a:spcBef>
            </a:pPr>
            <a:r>
              <a:rPr sz="1550" i="1" spc="-25" dirty="0">
                <a:latin typeface="URWDIN-ThinItalic"/>
                <a:cs typeface="URWDIN-ThinItalic"/>
              </a:rPr>
              <a:t>31%</a:t>
            </a:r>
            <a:endParaRPr sz="1550">
              <a:latin typeface="URWDIN-ThinItalic"/>
              <a:cs typeface="URWDIN-ThinItalic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896775" y="6750035"/>
            <a:ext cx="4970780" cy="2770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73754" marR="5080" algn="ctr">
              <a:lnSpc>
                <a:spcPct val="101400"/>
              </a:lnSpc>
              <a:spcBef>
                <a:spcPts val="95"/>
              </a:spcBef>
            </a:pPr>
            <a:r>
              <a:rPr sz="1550" dirty="0">
                <a:latin typeface="URW DIN"/>
                <a:cs typeface="URW DIN"/>
              </a:rPr>
              <a:t>Public</a:t>
            </a:r>
            <a:r>
              <a:rPr sz="1550" spc="40" dirty="0">
                <a:latin typeface="URW DIN"/>
                <a:cs typeface="URW DIN"/>
              </a:rPr>
              <a:t> </a:t>
            </a:r>
            <a:r>
              <a:rPr sz="1550" spc="-10" dirty="0">
                <a:latin typeface="URW DIN"/>
                <a:cs typeface="URW DIN"/>
              </a:rPr>
              <a:t>Emergency Departments</a:t>
            </a:r>
            <a:endParaRPr sz="1550">
              <a:latin typeface="URW DIN"/>
              <a:cs typeface="URW DIN"/>
            </a:endParaRPr>
          </a:p>
          <a:p>
            <a:pPr marL="3366770" algn="ctr">
              <a:lnSpc>
                <a:spcPct val="100000"/>
              </a:lnSpc>
              <a:spcBef>
                <a:spcPts val="25"/>
              </a:spcBef>
            </a:pPr>
            <a:r>
              <a:rPr sz="1550" i="1" spc="-25" dirty="0">
                <a:latin typeface="URWDIN-ThinItalic"/>
                <a:cs typeface="URWDIN-ThinItalic"/>
              </a:rPr>
              <a:t>45%</a:t>
            </a:r>
            <a:endParaRPr sz="1550">
              <a:latin typeface="URWDIN-ThinItalic"/>
              <a:cs typeface="URWDIN-ThinItalic"/>
            </a:endParaRPr>
          </a:p>
          <a:p>
            <a:pPr marR="225425" algn="ctr">
              <a:lnSpc>
                <a:spcPct val="100000"/>
              </a:lnSpc>
              <a:spcBef>
                <a:spcPts val="459"/>
              </a:spcBef>
            </a:pPr>
            <a:r>
              <a:rPr sz="1550" dirty="0">
                <a:solidFill>
                  <a:srgbClr val="404040"/>
                </a:solidFill>
                <a:latin typeface="URW DIN"/>
                <a:cs typeface="URW DIN"/>
              </a:rPr>
              <a:t>Percentage</a:t>
            </a:r>
            <a:r>
              <a:rPr sz="1550" spc="10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550" dirty="0">
                <a:solidFill>
                  <a:srgbClr val="404040"/>
                </a:solidFill>
                <a:latin typeface="URW DIN"/>
                <a:cs typeface="URW DIN"/>
              </a:rPr>
              <a:t>services</a:t>
            </a:r>
            <a:r>
              <a:rPr sz="1550" spc="10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550" dirty="0">
                <a:solidFill>
                  <a:srgbClr val="404040"/>
                </a:solidFill>
                <a:latin typeface="URW DIN"/>
                <a:cs typeface="URW DIN"/>
              </a:rPr>
              <a:t>by</a:t>
            </a:r>
            <a:r>
              <a:rPr sz="1550" spc="10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550" spc="-10" dirty="0">
                <a:solidFill>
                  <a:srgbClr val="404040"/>
                </a:solidFill>
                <a:latin typeface="URW DIN"/>
                <a:cs typeface="URW DIN"/>
              </a:rPr>
              <a:t>segment</a:t>
            </a:r>
            <a:endParaRPr sz="1550">
              <a:latin typeface="URW DIN"/>
              <a:cs typeface="URW DIN"/>
            </a:endParaRPr>
          </a:p>
          <a:p>
            <a:pPr marL="12700">
              <a:lnSpc>
                <a:spcPct val="100000"/>
              </a:lnSpc>
              <a:spcBef>
                <a:spcPts val="1635"/>
              </a:spcBef>
            </a:pPr>
            <a:r>
              <a:rPr sz="1700" dirty="0">
                <a:solidFill>
                  <a:srgbClr val="404040"/>
                </a:solidFill>
                <a:latin typeface="URW DIN"/>
                <a:cs typeface="URW DIN"/>
              </a:rPr>
              <a:t>Opportunity</a:t>
            </a:r>
            <a:r>
              <a:rPr sz="1700" spc="10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700" dirty="0">
                <a:solidFill>
                  <a:srgbClr val="404040"/>
                </a:solidFill>
                <a:latin typeface="URW DIN"/>
                <a:cs typeface="URW DIN"/>
              </a:rPr>
              <a:t>to</a:t>
            </a:r>
            <a:r>
              <a:rPr sz="1700" spc="10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700" dirty="0">
                <a:solidFill>
                  <a:srgbClr val="404040"/>
                </a:solidFill>
                <a:latin typeface="URW DIN"/>
                <a:cs typeface="URW DIN"/>
              </a:rPr>
              <a:t>broaden</a:t>
            </a:r>
            <a:r>
              <a:rPr sz="1700" spc="10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700" dirty="0">
                <a:solidFill>
                  <a:srgbClr val="404040"/>
                </a:solidFill>
                <a:latin typeface="URW DIN"/>
                <a:cs typeface="URW DIN"/>
              </a:rPr>
              <a:t>market</a:t>
            </a:r>
            <a:r>
              <a:rPr sz="1700" spc="10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URW DIN"/>
                <a:cs typeface="URW DIN"/>
              </a:rPr>
              <a:t>penetration</a:t>
            </a:r>
            <a:endParaRPr sz="1700">
              <a:latin typeface="URW DIN"/>
              <a:cs typeface="URW DIN"/>
            </a:endParaRPr>
          </a:p>
          <a:p>
            <a:pPr marL="200660" marR="762635" indent="-188595">
              <a:lnSpc>
                <a:spcPct val="101800"/>
              </a:lnSpc>
              <a:spcBef>
                <a:spcPts val="825"/>
              </a:spcBef>
              <a:buClr>
                <a:srgbClr val="000000"/>
              </a:buClr>
              <a:buFont typeface="Times New Roman"/>
              <a:buChar char="•"/>
              <a:tabLst>
                <a:tab pos="201295" algn="l"/>
              </a:tabLst>
            </a:pPr>
            <a:r>
              <a:rPr sz="1700" dirty="0">
                <a:solidFill>
                  <a:srgbClr val="404040"/>
                </a:solidFill>
                <a:latin typeface="URWDIN-Light"/>
                <a:cs typeface="URWDIN-Light"/>
              </a:rPr>
              <a:t>~75%</a:t>
            </a:r>
            <a:r>
              <a:rPr sz="170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70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00" dirty="0">
                <a:solidFill>
                  <a:srgbClr val="404040"/>
                </a:solidFill>
                <a:latin typeface="URWDIN-Light"/>
                <a:cs typeface="URWDIN-Light"/>
              </a:rPr>
              <a:t>Penthrox</a:t>
            </a:r>
            <a:r>
              <a:rPr sz="170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00" dirty="0">
                <a:solidFill>
                  <a:srgbClr val="404040"/>
                </a:solidFill>
                <a:latin typeface="URWDIN-Light"/>
                <a:cs typeface="URWDIN-Light"/>
              </a:rPr>
              <a:t>volumes</a:t>
            </a:r>
            <a:r>
              <a:rPr sz="170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00" dirty="0">
                <a:solidFill>
                  <a:srgbClr val="404040"/>
                </a:solidFill>
                <a:latin typeface="URWDIN-Light"/>
                <a:cs typeface="URWDIN-Light"/>
              </a:rPr>
              <a:t>currently</a:t>
            </a:r>
            <a:r>
              <a:rPr sz="1700" spc="7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00" spc="-20" dirty="0">
                <a:solidFill>
                  <a:srgbClr val="404040"/>
                </a:solidFill>
                <a:latin typeface="URWDIN-Light"/>
                <a:cs typeface="URWDIN-Light"/>
              </a:rPr>
              <a:t>from </a:t>
            </a:r>
            <a:r>
              <a:rPr sz="1700" dirty="0">
                <a:solidFill>
                  <a:srgbClr val="404040"/>
                </a:solidFill>
                <a:latin typeface="URWDIN-Light"/>
                <a:cs typeface="URWDIN-Light"/>
              </a:rPr>
              <a:t>Ambulance</a:t>
            </a:r>
            <a:r>
              <a:rPr sz="1700" spc="8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URWDIN-Light"/>
                <a:cs typeface="URWDIN-Light"/>
              </a:rPr>
              <a:t>segment</a:t>
            </a:r>
            <a:endParaRPr sz="1700">
              <a:latin typeface="URWDIN-Light"/>
              <a:cs typeface="URWDIN-Light"/>
            </a:endParaRPr>
          </a:p>
          <a:p>
            <a:pPr marL="200660" marR="411480" indent="-188595">
              <a:lnSpc>
                <a:spcPct val="101800"/>
              </a:lnSpc>
              <a:spcBef>
                <a:spcPts val="825"/>
              </a:spcBef>
              <a:buClr>
                <a:srgbClr val="000000"/>
              </a:buClr>
              <a:buFont typeface="Times New Roman"/>
              <a:buChar char="•"/>
              <a:tabLst>
                <a:tab pos="201295" algn="l"/>
              </a:tabLst>
            </a:pPr>
            <a:r>
              <a:rPr sz="1700" dirty="0">
                <a:solidFill>
                  <a:srgbClr val="404040"/>
                </a:solidFill>
                <a:latin typeface="URWDIN-Light"/>
                <a:cs typeface="URWDIN-Light"/>
              </a:rPr>
              <a:t>Significant</a:t>
            </a:r>
            <a:r>
              <a:rPr sz="1700" spc="8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00" dirty="0">
                <a:solidFill>
                  <a:srgbClr val="404040"/>
                </a:solidFill>
                <a:latin typeface="URWDIN-Light"/>
                <a:cs typeface="URWDIN-Light"/>
              </a:rPr>
              <a:t>opportunity</a:t>
            </a:r>
            <a:r>
              <a:rPr sz="1700" spc="8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700" spc="8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00" dirty="0">
                <a:solidFill>
                  <a:srgbClr val="404040"/>
                </a:solidFill>
                <a:latin typeface="URWDIN-Light"/>
                <a:cs typeface="URWDIN-Light"/>
              </a:rPr>
              <a:t>grow</a:t>
            </a:r>
            <a:r>
              <a:rPr sz="1700" spc="8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700" spc="8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URWDIN-Light"/>
                <a:cs typeface="URWDIN-Light"/>
              </a:rPr>
              <a:t>emergency </a:t>
            </a:r>
            <a:r>
              <a:rPr sz="1700" dirty="0">
                <a:solidFill>
                  <a:srgbClr val="404040"/>
                </a:solidFill>
                <a:latin typeface="URWDIN-Light"/>
                <a:cs typeface="URWDIN-Light"/>
              </a:rPr>
              <a:t>departments</a:t>
            </a:r>
            <a:r>
              <a:rPr sz="1700" spc="1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700" spc="1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URWDIN-Light"/>
                <a:cs typeface="URWDIN-Light"/>
              </a:rPr>
              <a:t>procedural</a:t>
            </a:r>
            <a:endParaRPr sz="1700">
              <a:latin typeface="URWDIN-Light"/>
              <a:cs typeface="URWDIN-Light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1832" rIns="0" bIns="0" rtlCol="0">
            <a:spAutoFit/>
          </a:bodyPr>
          <a:lstStyle/>
          <a:p>
            <a:pPr marL="25400">
              <a:lnSpc>
                <a:spcPts val="4885"/>
              </a:lnSpc>
              <a:spcBef>
                <a:spcPts val="120"/>
              </a:spcBef>
            </a:pPr>
            <a:r>
              <a:rPr dirty="0"/>
              <a:t>Australian</a:t>
            </a:r>
            <a:r>
              <a:rPr spc="180" dirty="0"/>
              <a:t> </a:t>
            </a:r>
            <a:r>
              <a:rPr dirty="0"/>
              <a:t>business</a:t>
            </a:r>
            <a:r>
              <a:rPr spc="185" dirty="0"/>
              <a:t> </a:t>
            </a:r>
            <a:r>
              <a:rPr spc="-10" dirty="0"/>
              <a:t>expansion</a:t>
            </a:r>
          </a:p>
          <a:p>
            <a:pPr marL="25400">
              <a:lnSpc>
                <a:spcPts val="6984"/>
              </a:lnSpc>
            </a:pPr>
            <a:r>
              <a:rPr sz="5850" b="1" dirty="0">
                <a:latin typeface="URW DIN"/>
                <a:cs typeface="URW DIN"/>
              </a:rPr>
              <a:t>Drive</a:t>
            </a:r>
            <a:r>
              <a:rPr sz="5850" b="1" spc="125" dirty="0">
                <a:latin typeface="URW DIN"/>
                <a:cs typeface="URW DIN"/>
              </a:rPr>
              <a:t> </a:t>
            </a:r>
            <a:r>
              <a:rPr sz="5850" b="1" dirty="0">
                <a:latin typeface="URW DIN"/>
                <a:cs typeface="URW DIN"/>
              </a:rPr>
              <a:t>penetration</a:t>
            </a:r>
            <a:r>
              <a:rPr sz="5850" b="1" spc="125" dirty="0">
                <a:latin typeface="URW DIN"/>
                <a:cs typeface="URW DIN"/>
              </a:rPr>
              <a:t> </a:t>
            </a:r>
            <a:r>
              <a:rPr sz="5850" b="1" dirty="0">
                <a:latin typeface="URW DIN"/>
                <a:cs typeface="URW DIN"/>
              </a:rPr>
              <a:t>in</a:t>
            </a:r>
            <a:r>
              <a:rPr sz="5850" b="1" spc="120" dirty="0">
                <a:latin typeface="URW DIN"/>
                <a:cs typeface="URW DIN"/>
              </a:rPr>
              <a:t> </a:t>
            </a:r>
            <a:r>
              <a:rPr sz="5850" b="1" dirty="0">
                <a:latin typeface="URW DIN"/>
                <a:cs typeface="URW DIN"/>
              </a:rPr>
              <a:t>emergency</a:t>
            </a:r>
            <a:r>
              <a:rPr sz="5850" b="1" spc="125" dirty="0">
                <a:latin typeface="URW DIN"/>
                <a:cs typeface="URW DIN"/>
              </a:rPr>
              <a:t> </a:t>
            </a:r>
            <a:r>
              <a:rPr sz="5850" b="1" spc="-10" dirty="0">
                <a:latin typeface="URW DIN"/>
                <a:cs typeface="URW DIN"/>
              </a:rPr>
              <a:t>departments</a:t>
            </a:r>
            <a:endParaRPr sz="5850">
              <a:latin typeface="URW DIN"/>
              <a:cs typeface="URW DI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8253" y="2617721"/>
            <a:ext cx="14261465" cy="7476490"/>
          </a:xfrm>
          <a:custGeom>
            <a:avLst/>
            <a:gdLst/>
            <a:ahLst/>
            <a:cxnLst/>
            <a:rect l="l" t="t" r="r" b="b"/>
            <a:pathLst>
              <a:path w="14261465" h="7476490">
                <a:moveTo>
                  <a:pt x="13999573" y="0"/>
                </a:moveTo>
                <a:lnTo>
                  <a:pt x="261772" y="0"/>
                </a:lnTo>
                <a:lnTo>
                  <a:pt x="214718" y="4217"/>
                </a:lnTo>
                <a:lnTo>
                  <a:pt x="170431" y="16377"/>
                </a:lnTo>
                <a:lnTo>
                  <a:pt x="129651" y="35739"/>
                </a:lnTo>
                <a:lnTo>
                  <a:pt x="93116" y="61565"/>
                </a:lnTo>
                <a:lnTo>
                  <a:pt x="61565" y="93116"/>
                </a:lnTo>
                <a:lnTo>
                  <a:pt x="35739" y="129651"/>
                </a:lnTo>
                <a:lnTo>
                  <a:pt x="16377" y="170431"/>
                </a:lnTo>
                <a:lnTo>
                  <a:pt x="4217" y="214718"/>
                </a:lnTo>
                <a:lnTo>
                  <a:pt x="0" y="261772"/>
                </a:lnTo>
                <a:lnTo>
                  <a:pt x="0" y="7214209"/>
                </a:lnTo>
                <a:lnTo>
                  <a:pt x="4217" y="7261263"/>
                </a:lnTo>
                <a:lnTo>
                  <a:pt x="16377" y="7305549"/>
                </a:lnTo>
                <a:lnTo>
                  <a:pt x="35739" y="7346330"/>
                </a:lnTo>
                <a:lnTo>
                  <a:pt x="61565" y="7382865"/>
                </a:lnTo>
                <a:lnTo>
                  <a:pt x="93116" y="7414415"/>
                </a:lnTo>
                <a:lnTo>
                  <a:pt x="129651" y="7440241"/>
                </a:lnTo>
                <a:lnTo>
                  <a:pt x="170431" y="7459604"/>
                </a:lnTo>
                <a:lnTo>
                  <a:pt x="214718" y="7471764"/>
                </a:lnTo>
                <a:lnTo>
                  <a:pt x="261772" y="7475981"/>
                </a:lnTo>
                <a:lnTo>
                  <a:pt x="13999573" y="7475981"/>
                </a:lnTo>
                <a:lnTo>
                  <a:pt x="14046627" y="7471764"/>
                </a:lnTo>
                <a:lnTo>
                  <a:pt x="14090914" y="7459604"/>
                </a:lnTo>
                <a:lnTo>
                  <a:pt x="14131694" y="7440241"/>
                </a:lnTo>
                <a:lnTo>
                  <a:pt x="14168229" y="7414415"/>
                </a:lnTo>
                <a:lnTo>
                  <a:pt x="14199779" y="7382865"/>
                </a:lnTo>
                <a:lnTo>
                  <a:pt x="14225606" y="7346330"/>
                </a:lnTo>
                <a:lnTo>
                  <a:pt x="14244968" y="7305549"/>
                </a:lnTo>
                <a:lnTo>
                  <a:pt x="14257128" y="7261263"/>
                </a:lnTo>
                <a:lnTo>
                  <a:pt x="14261345" y="7214209"/>
                </a:lnTo>
                <a:lnTo>
                  <a:pt x="14261345" y="261772"/>
                </a:lnTo>
                <a:lnTo>
                  <a:pt x="14257128" y="214718"/>
                </a:lnTo>
                <a:lnTo>
                  <a:pt x="14244968" y="170431"/>
                </a:lnTo>
                <a:lnTo>
                  <a:pt x="14225606" y="129651"/>
                </a:lnTo>
                <a:lnTo>
                  <a:pt x="14199779" y="93116"/>
                </a:lnTo>
                <a:lnTo>
                  <a:pt x="14168229" y="61565"/>
                </a:lnTo>
                <a:lnTo>
                  <a:pt x="14131694" y="35739"/>
                </a:lnTo>
                <a:lnTo>
                  <a:pt x="14090914" y="16377"/>
                </a:lnTo>
                <a:lnTo>
                  <a:pt x="14046627" y="4217"/>
                </a:lnTo>
                <a:lnTo>
                  <a:pt x="13999573" y="0"/>
                </a:lnTo>
                <a:close/>
              </a:path>
            </a:pathLst>
          </a:custGeom>
          <a:solidFill>
            <a:srgbClr val="DCEFF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5706328" y="0"/>
            <a:ext cx="4398010" cy="11308715"/>
            <a:chOff x="15706328" y="0"/>
            <a:chExt cx="4398010" cy="113087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06328" y="0"/>
              <a:ext cx="4397761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9052330" y="10538987"/>
              <a:ext cx="16510" cy="132715"/>
            </a:xfrm>
            <a:custGeom>
              <a:avLst/>
              <a:gdLst/>
              <a:ahLst/>
              <a:cxnLst/>
              <a:rect l="l" t="t" r="r" b="b"/>
              <a:pathLst>
                <a:path w="16509" h="132715">
                  <a:moveTo>
                    <a:pt x="16156" y="0"/>
                  </a:moveTo>
                  <a:lnTo>
                    <a:pt x="0" y="0"/>
                  </a:lnTo>
                  <a:lnTo>
                    <a:pt x="0" y="132226"/>
                  </a:lnTo>
                  <a:lnTo>
                    <a:pt x="16156" y="132226"/>
                  </a:lnTo>
                  <a:lnTo>
                    <a:pt x="161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09179" y="10472567"/>
              <a:ext cx="1465664" cy="64643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52712" y="2919021"/>
            <a:ext cx="13147040" cy="44653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Delivering</a:t>
            </a:r>
            <a:r>
              <a:rPr sz="3700" b="1" spc="5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success</a:t>
            </a:r>
            <a:r>
              <a:rPr sz="3700" b="1" spc="5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in</a:t>
            </a:r>
            <a:r>
              <a:rPr sz="3700" b="1" spc="5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new</a:t>
            </a:r>
            <a:r>
              <a:rPr sz="3700" b="1" spc="5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and</a:t>
            </a:r>
            <a:r>
              <a:rPr sz="3700" b="1" spc="5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existing</a:t>
            </a:r>
            <a:r>
              <a:rPr sz="3700" b="1" spc="5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spc="-10" dirty="0">
                <a:solidFill>
                  <a:srgbClr val="4C4C4C"/>
                </a:solidFill>
                <a:latin typeface="URWDIN-Demi"/>
                <a:cs typeface="URWDIN-Demi"/>
              </a:rPr>
              <a:t>markets</a:t>
            </a:r>
            <a:endParaRPr sz="3700">
              <a:latin typeface="URWDIN-Demi"/>
              <a:cs typeface="URWDIN-Demi"/>
            </a:endParaRPr>
          </a:p>
          <a:p>
            <a:pPr marL="389255" marR="5080" indent="-377190">
              <a:lnSpc>
                <a:spcPct val="100800"/>
              </a:lnSpc>
              <a:spcBef>
                <a:spcPts val="3425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Continued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growth</a:t>
            </a:r>
            <a:r>
              <a:rPr sz="27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7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UK</a:t>
            </a:r>
            <a:r>
              <a:rPr sz="27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27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Ireland,</a:t>
            </a:r>
            <a:r>
              <a:rPr sz="27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monthly</a:t>
            </a:r>
            <a:r>
              <a:rPr sz="27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in-market</a:t>
            </a:r>
            <a:r>
              <a:rPr sz="27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Penthrox</a:t>
            </a:r>
            <a:r>
              <a:rPr sz="27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volumes</a:t>
            </a:r>
            <a:r>
              <a:rPr sz="27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achieving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new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 thresholds</a:t>
            </a:r>
            <a:endParaRPr sz="2700">
              <a:latin typeface="URWDIN-Light"/>
              <a:cs typeface="URWDIN-Light"/>
            </a:endParaRPr>
          </a:p>
          <a:p>
            <a:pPr marL="389255" marR="1042035" indent="-377190">
              <a:lnSpc>
                <a:spcPct val="100800"/>
              </a:lnSpc>
              <a:spcBef>
                <a:spcPts val="2475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Re-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launch of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Penthrox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Canada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with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motivated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new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partner,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strong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forecast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demand</a:t>
            </a:r>
            <a:r>
              <a:rPr sz="2700" spc="-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with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additional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shipment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ordered</a:t>
            </a:r>
            <a:r>
              <a:rPr sz="27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for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2nd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20" dirty="0">
                <a:solidFill>
                  <a:srgbClr val="404040"/>
                </a:solidFill>
                <a:latin typeface="URWDIN-Light"/>
                <a:cs typeface="URWDIN-Light"/>
              </a:rPr>
              <a:t>half</a:t>
            </a:r>
            <a:endParaRPr sz="2700">
              <a:latin typeface="URWDIN-Light"/>
              <a:cs typeface="URWDIN-Light"/>
            </a:endParaRPr>
          </a:p>
          <a:p>
            <a:pPr marL="389255" indent="-377190">
              <a:lnSpc>
                <a:spcPct val="100000"/>
              </a:lnSpc>
              <a:spcBef>
                <a:spcPts val="2500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Strong</a:t>
            </a:r>
            <a:r>
              <a:rPr sz="27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partner</a:t>
            </a:r>
            <a:r>
              <a:rPr sz="270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engagement,</a:t>
            </a:r>
            <a:r>
              <a:rPr sz="270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sales</a:t>
            </a:r>
            <a:r>
              <a:rPr sz="270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into</a:t>
            </a:r>
            <a:r>
              <a:rPr sz="270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over</a:t>
            </a:r>
            <a:r>
              <a:rPr sz="270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20</a:t>
            </a:r>
            <a:r>
              <a:rPr sz="270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markets</a:t>
            </a:r>
            <a:r>
              <a:rPr sz="270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globally</a:t>
            </a:r>
            <a:endParaRPr sz="2700">
              <a:latin typeface="URWDIN-Light"/>
              <a:cs typeface="URWDIN-Light"/>
            </a:endParaRPr>
          </a:p>
          <a:p>
            <a:pPr marL="389255" indent="-377190">
              <a:lnSpc>
                <a:spcPct val="100000"/>
              </a:lnSpc>
              <a:spcBef>
                <a:spcPts val="2495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Opportunity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270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reset</a:t>
            </a:r>
            <a:r>
              <a:rPr sz="270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commercial</a:t>
            </a:r>
            <a:r>
              <a:rPr sz="270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arrangements</a:t>
            </a:r>
            <a:endParaRPr sz="2700">
              <a:latin typeface="URWDIN-Light"/>
              <a:cs typeface="URWDIN-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5553" y="10471408"/>
            <a:ext cx="410209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25" dirty="0">
                <a:solidFill>
                  <a:srgbClr val="2A5796"/>
                </a:solidFill>
                <a:latin typeface="URWDIN-Black"/>
                <a:cs typeface="URWDIN-Black"/>
              </a:rPr>
              <a:t>13</a:t>
            </a:r>
            <a:endParaRPr sz="2800">
              <a:latin typeface="URWDIN-Black"/>
              <a:cs typeface="URWDIN-Black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6941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dirty="0"/>
              <a:t>Partner</a:t>
            </a:r>
            <a:r>
              <a:rPr spc="190" dirty="0"/>
              <a:t> </a:t>
            </a:r>
            <a:r>
              <a:rPr dirty="0"/>
              <a:t>growth</a:t>
            </a:r>
            <a:r>
              <a:rPr spc="190" dirty="0"/>
              <a:t> </a:t>
            </a:r>
            <a:r>
              <a:rPr spc="-10" dirty="0"/>
              <a:t>strategy</a:t>
            </a:r>
          </a:p>
          <a:p>
            <a:pPr marL="25400">
              <a:lnSpc>
                <a:spcPct val="100000"/>
              </a:lnSpc>
              <a:spcBef>
                <a:spcPts val="170"/>
              </a:spcBef>
            </a:pPr>
            <a:r>
              <a:rPr sz="6100" b="1" dirty="0">
                <a:latin typeface="URW DIN"/>
                <a:cs typeface="URW DIN"/>
              </a:rPr>
              <a:t>Momentum</a:t>
            </a:r>
            <a:r>
              <a:rPr sz="6100" b="1" spc="35" dirty="0">
                <a:latin typeface="URW DIN"/>
                <a:cs typeface="URW DIN"/>
              </a:rPr>
              <a:t> </a:t>
            </a:r>
            <a:r>
              <a:rPr sz="6100" b="1" spc="-10" dirty="0">
                <a:latin typeface="URW DIN"/>
                <a:cs typeface="URW DIN"/>
              </a:rPr>
              <a:t>building</a:t>
            </a:r>
            <a:endParaRPr sz="6100">
              <a:latin typeface="URW DIN"/>
              <a:cs typeface="URW DI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8253" y="2617721"/>
            <a:ext cx="14261465" cy="7476490"/>
          </a:xfrm>
          <a:custGeom>
            <a:avLst/>
            <a:gdLst/>
            <a:ahLst/>
            <a:cxnLst/>
            <a:rect l="l" t="t" r="r" b="b"/>
            <a:pathLst>
              <a:path w="14261465" h="7476490">
                <a:moveTo>
                  <a:pt x="13999573" y="0"/>
                </a:moveTo>
                <a:lnTo>
                  <a:pt x="261772" y="0"/>
                </a:lnTo>
                <a:lnTo>
                  <a:pt x="214718" y="4217"/>
                </a:lnTo>
                <a:lnTo>
                  <a:pt x="170431" y="16377"/>
                </a:lnTo>
                <a:lnTo>
                  <a:pt x="129651" y="35739"/>
                </a:lnTo>
                <a:lnTo>
                  <a:pt x="93116" y="61565"/>
                </a:lnTo>
                <a:lnTo>
                  <a:pt x="61565" y="93116"/>
                </a:lnTo>
                <a:lnTo>
                  <a:pt x="35739" y="129651"/>
                </a:lnTo>
                <a:lnTo>
                  <a:pt x="16377" y="170431"/>
                </a:lnTo>
                <a:lnTo>
                  <a:pt x="4217" y="214718"/>
                </a:lnTo>
                <a:lnTo>
                  <a:pt x="0" y="261772"/>
                </a:lnTo>
                <a:lnTo>
                  <a:pt x="0" y="7214209"/>
                </a:lnTo>
                <a:lnTo>
                  <a:pt x="4217" y="7261263"/>
                </a:lnTo>
                <a:lnTo>
                  <a:pt x="16377" y="7305549"/>
                </a:lnTo>
                <a:lnTo>
                  <a:pt x="35739" y="7346330"/>
                </a:lnTo>
                <a:lnTo>
                  <a:pt x="61565" y="7382865"/>
                </a:lnTo>
                <a:lnTo>
                  <a:pt x="93116" y="7414415"/>
                </a:lnTo>
                <a:lnTo>
                  <a:pt x="129651" y="7440241"/>
                </a:lnTo>
                <a:lnTo>
                  <a:pt x="170431" y="7459604"/>
                </a:lnTo>
                <a:lnTo>
                  <a:pt x="214718" y="7471764"/>
                </a:lnTo>
                <a:lnTo>
                  <a:pt x="261772" y="7475981"/>
                </a:lnTo>
                <a:lnTo>
                  <a:pt x="13999573" y="7475981"/>
                </a:lnTo>
                <a:lnTo>
                  <a:pt x="14046627" y="7471764"/>
                </a:lnTo>
                <a:lnTo>
                  <a:pt x="14090914" y="7459604"/>
                </a:lnTo>
                <a:lnTo>
                  <a:pt x="14131694" y="7440241"/>
                </a:lnTo>
                <a:lnTo>
                  <a:pt x="14168229" y="7414415"/>
                </a:lnTo>
                <a:lnTo>
                  <a:pt x="14199779" y="7382865"/>
                </a:lnTo>
                <a:lnTo>
                  <a:pt x="14225606" y="7346330"/>
                </a:lnTo>
                <a:lnTo>
                  <a:pt x="14244968" y="7305549"/>
                </a:lnTo>
                <a:lnTo>
                  <a:pt x="14257128" y="7261263"/>
                </a:lnTo>
                <a:lnTo>
                  <a:pt x="14261345" y="7214209"/>
                </a:lnTo>
                <a:lnTo>
                  <a:pt x="14261345" y="261772"/>
                </a:lnTo>
                <a:lnTo>
                  <a:pt x="14257128" y="214718"/>
                </a:lnTo>
                <a:lnTo>
                  <a:pt x="14244968" y="170431"/>
                </a:lnTo>
                <a:lnTo>
                  <a:pt x="14225606" y="129651"/>
                </a:lnTo>
                <a:lnTo>
                  <a:pt x="14199779" y="93116"/>
                </a:lnTo>
                <a:lnTo>
                  <a:pt x="14168229" y="61565"/>
                </a:lnTo>
                <a:lnTo>
                  <a:pt x="14131694" y="35739"/>
                </a:lnTo>
                <a:lnTo>
                  <a:pt x="14090914" y="16377"/>
                </a:lnTo>
                <a:lnTo>
                  <a:pt x="14046627" y="4217"/>
                </a:lnTo>
                <a:lnTo>
                  <a:pt x="13999573" y="0"/>
                </a:lnTo>
                <a:close/>
              </a:path>
            </a:pathLst>
          </a:custGeom>
          <a:solidFill>
            <a:srgbClr val="DCEFF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5706328" y="0"/>
            <a:ext cx="4398010" cy="11308715"/>
            <a:chOff x="15706328" y="0"/>
            <a:chExt cx="4398010" cy="113087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06328" y="0"/>
              <a:ext cx="4397761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9052330" y="10538987"/>
              <a:ext cx="16510" cy="132715"/>
            </a:xfrm>
            <a:custGeom>
              <a:avLst/>
              <a:gdLst/>
              <a:ahLst/>
              <a:cxnLst/>
              <a:rect l="l" t="t" r="r" b="b"/>
              <a:pathLst>
                <a:path w="16509" h="132715">
                  <a:moveTo>
                    <a:pt x="16156" y="0"/>
                  </a:moveTo>
                  <a:lnTo>
                    <a:pt x="0" y="0"/>
                  </a:lnTo>
                  <a:lnTo>
                    <a:pt x="0" y="132226"/>
                  </a:lnTo>
                  <a:lnTo>
                    <a:pt x="16156" y="132226"/>
                  </a:lnTo>
                  <a:lnTo>
                    <a:pt x="161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09179" y="10472567"/>
              <a:ext cx="1465664" cy="64643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52712" y="2919021"/>
            <a:ext cx="13451840" cy="605028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 marR="972819">
              <a:lnSpc>
                <a:spcPts val="4040"/>
              </a:lnSpc>
              <a:spcBef>
                <a:spcPts val="575"/>
              </a:spcBef>
            </a:pP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The</a:t>
            </a:r>
            <a:r>
              <a:rPr sz="3700" b="1" spc="1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spc="50" dirty="0">
                <a:solidFill>
                  <a:srgbClr val="4C4C4C"/>
                </a:solidFill>
                <a:latin typeface="URWDIN-Demi"/>
                <a:cs typeface="URWDIN-Demi"/>
              </a:rPr>
              <a:t>USA</a:t>
            </a:r>
            <a:r>
              <a:rPr sz="3700" b="1" spc="2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will</a:t>
            </a:r>
            <a:r>
              <a:rPr sz="3700" b="1" spc="2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drive</a:t>
            </a:r>
            <a:r>
              <a:rPr sz="3700" b="1" spc="2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a</a:t>
            </a:r>
            <a:r>
              <a:rPr sz="3700" b="1" spc="2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new</a:t>
            </a:r>
            <a:r>
              <a:rPr sz="3700" b="1" spc="2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wave</a:t>
            </a:r>
            <a:r>
              <a:rPr sz="3700" b="1" spc="2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of</a:t>
            </a:r>
            <a:r>
              <a:rPr sz="3700" b="1" spc="2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expansion</a:t>
            </a:r>
            <a:r>
              <a:rPr sz="3700" b="1" spc="2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succeeding</a:t>
            </a:r>
            <a:r>
              <a:rPr sz="3700" b="1" spc="2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spc="-25" dirty="0">
                <a:solidFill>
                  <a:srgbClr val="4C4C4C"/>
                </a:solidFill>
                <a:latin typeface="URWDIN-Demi"/>
                <a:cs typeface="URWDIN-Demi"/>
              </a:rPr>
              <a:t>the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current</a:t>
            </a:r>
            <a:r>
              <a:rPr sz="3700" b="1" spc="8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European</a:t>
            </a:r>
            <a:r>
              <a:rPr sz="3700" b="1" spc="9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and</a:t>
            </a:r>
            <a:r>
              <a:rPr sz="3700" b="1" spc="9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Australian</a:t>
            </a:r>
            <a:r>
              <a:rPr sz="3700" b="1" spc="9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spc="-10" dirty="0">
                <a:solidFill>
                  <a:srgbClr val="4C4C4C"/>
                </a:solidFill>
                <a:latin typeface="URWDIN-Demi"/>
                <a:cs typeface="URWDIN-Demi"/>
              </a:rPr>
              <a:t>growth</a:t>
            </a:r>
            <a:endParaRPr sz="3700">
              <a:latin typeface="URWDIN-Demi"/>
              <a:cs typeface="URWDIN-Demi"/>
            </a:endParaRPr>
          </a:p>
          <a:p>
            <a:pPr marL="389255" indent="-377190">
              <a:lnSpc>
                <a:spcPts val="3229"/>
              </a:lnSpc>
              <a:spcBef>
                <a:spcPts val="3220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Detailed</a:t>
            </a:r>
            <a:r>
              <a:rPr sz="270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commercial</a:t>
            </a:r>
            <a:r>
              <a:rPr sz="270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market</a:t>
            </a:r>
            <a:r>
              <a:rPr sz="270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assessment</a:t>
            </a:r>
            <a:r>
              <a:rPr sz="270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underway</a:t>
            </a:r>
            <a:r>
              <a:rPr sz="270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270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inform:</a:t>
            </a:r>
            <a:endParaRPr sz="2700">
              <a:latin typeface="URWDIN-Light"/>
              <a:cs typeface="URWDIN-Light"/>
            </a:endParaRPr>
          </a:p>
          <a:p>
            <a:pPr marL="389255">
              <a:lnSpc>
                <a:spcPts val="2930"/>
              </a:lnSpc>
            </a:pPr>
            <a:r>
              <a:rPr sz="2450" spc="-30" dirty="0">
                <a:solidFill>
                  <a:srgbClr val="404040"/>
                </a:solidFill>
                <a:latin typeface="URWDIN-Light"/>
                <a:cs typeface="URWDIN-Light"/>
              </a:rPr>
              <a:t>-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Addressable</a:t>
            </a:r>
            <a:r>
              <a:rPr sz="24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market</a:t>
            </a:r>
            <a:r>
              <a:rPr sz="245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245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commercial</a:t>
            </a:r>
            <a:r>
              <a:rPr sz="245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pathway</a:t>
            </a:r>
            <a:endParaRPr sz="2450">
              <a:latin typeface="URWDIN-Light"/>
              <a:cs typeface="URWDIN-Light"/>
            </a:endParaRPr>
          </a:p>
          <a:p>
            <a:pPr marL="389255">
              <a:lnSpc>
                <a:spcPct val="100000"/>
              </a:lnSpc>
              <a:spcBef>
                <a:spcPts val="25"/>
              </a:spcBef>
            </a:pP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-Resource</a:t>
            </a:r>
            <a:r>
              <a:rPr sz="245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requirements</a:t>
            </a:r>
            <a:r>
              <a:rPr sz="245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245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access</a:t>
            </a:r>
            <a:endParaRPr sz="2450">
              <a:latin typeface="URWDIN-Light"/>
              <a:cs typeface="URWDIN-Light"/>
            </a:endParaRPr>
          </a:p>
          <a:p>
            <a:pPr marL="389255">
              <a:lnSpc>
                <a:spcPct val="100000"/>
              </a:lnSpc>
              <a:spcBef>
                <a:spcPts val="325"/>
              </a:spcBef>
            </a:pP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-Potential</a:t>
            </a:r>
            <a:r>
              <a:rPr sz="2450" spc="-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partners</a:t>
            </a:r>
            <a:endParaRPr sz="2450">
              <a:latin typeface="URWDIN-Light"/>
              <a:cs typeface="URWDIN-Light"/>
            </a:endParaRPr>
          </a:p>
          <a:p>
            <a:pPr marL="389255" indent="-377190">
              <a:lnSpc>
                <a:spcPts val="3229"/>
              </a:lnSpc>
              <a:spcBef>
                <a:spcPts val="2550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Clinical</a:t>
            </a:r>
            <a:r>
              <a:rPr sz="270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program</a:t>
            </a:r>
            <a:r>
              <a:rPr sz="270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advancing</a:t>
            </a:r>
            <a:endParaRPr sz="2700">
              <a:latin typeface="URWDIN-Light"/>
              <a:cs typeface="URWDIN-Light"/>
            </a:endParaRPr>
          </a:p>
          <a:p>
            <a:pPr marL="389255">
              <a:lnSpc>
                <a:spcPts val="2930"/>
              </a:lnSpc>
            </a:pP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-Protocol</a:t>
            </a:r>
            <a:r>
              <a:rPr sz="2450" spc="-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reviewed</a:t>
            </a:r>
            <a:r>
              <a:rPr sz="245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2450" spc="-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broaden 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opportunity</a:t>
            </a:r>
            <a:endParaRPr sz="2450">
              <a:latin typeface="URWDIN-Light"/>
              <a:cs typeface="URWDIN-Light"/>
            </a:endParaRPr>
          </a:p>
          <a:p>
            <a:pPr marL="389255" indent="-377190">
              <a:lnSpc>
                <a:spcPts val="3229"/>
              </a:lnSpc>
              <a:spcBef>
                <a:spcPts val="2550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Development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of next generation device, to be used at launch, on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track</a:t>
            </a:r>
            <a:endParaRPr sz="2700">
              <a:latin typeface="URWDIN-Light"/>
              <a:cs typeface="URWDIN-Light"/>
            </a:endParaRPr>
          </a:p>
          <a:p>
            <a:pPr marL="389255">
              <a:lnSpc>
                <a:spcPts val="2930"/>
              </a:lnSpc>
            </a:pP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-New device</a:t>
            </a:r>
            <a:r>
              <a:rPr sz="245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will</a:t>
            </a:r>
            <a:r>
              <a:rPr sz="245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deliver</a:t>
            </a:r>
            <a:r>
              <a:rPr sz="245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improved</a:t>
            </a:r>
            <a:r>
              <a:rPr sz="245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usability</a:t>
            </a:r>
            <a:endParaRPr sz="2450">
              <a:latin typeface="URWDIN-Light"/>
              <a:cs typeface="URWDIN-Light"/>
            </a:endParaRPr>
          </a:p>
          <a:p>
            <a:pPr marL="389255" indent="-377190">
              <a:lnSpc>
                <a:spcPct val="100000"/>
              </a:lnSpc>
              <a:spcBef>
                <a:spcPts val="2545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Funding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strategy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focused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on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partnering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/</a:t>
            </a:r>
            <a:r>
              <a:rPr sz="270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other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3rd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party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funding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arrangements</a:t>
            </a:r>
            <a:endParaRPr sz="2700">
              <a:latin typeface="URWDIN-Light"/>
              <a:cs typeface="URWDIN-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5553" y="10471408"/>
            <a:ext cx="410209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25" dirty="0">
                <a:solidFill>
                  <a:srgbClr val="2A5796"/>
                </a:solidFill>
                <a:latin typeface="URWDIN-Black"/>
                <a:cs typeface="URWDIN-Black"/>
              </a:rPr>
              <a:t>14</a:t>
            </a:r>
            <a:endParaRPr sz="2800">
              <a:latin typeface="URWDIN-Black"/>
              <a:cs typeface="URWDIN-Black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6941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pc="50" dirty="0"/>
              <a:t>USA</a:t>
            </a:r>
            <a:r>
              <a:rPr spc="35" dirty="0"/>
              <a:t> </a:t>
            </a:r>
            <a:r>
              <a:rPr dirty="0"/>
              <a:t>market</a:t>
            </a:r>
            <a:r>
              <a:rPr spc="35" dirty="0"/>
              <a:t> entry</a:t>
            </a:r>
          </a:p>
          <a:p>
            <a:pPr marL="25400">
              <a:lnSpc>
                <a:spcPct val="100000"/>
              </a:lnSpc>
              <a:spcBef>
                <a:spcPts val="170"/>
              </a:spcBef>
            </a:pPr>
            <a:r>
              <a:rPr sz="6100" b="1" dirty="0">
                <a:latin typeface="URW DIN"/>
                <a:cs typeface="URW DIN"/>
              </a:rPr>
              <a:t>Plans</a:t>
            </a:r>
            <a:r>
              <a:rPr sz="6100" b="1" spc="50" dirty="0">
                <a:latin typeface="URW DIN"/>
                <a:cs typeface="URW DIN"/>
              </a:rPr>
              <a:t> </a:t>
            </a:r>
            <a:r>
              <a:rPr sz="6100" b="1" spc="-10" dirty="0">
                <a:latin typeface="URW DIN"/>
                <a:cs typeface="URW DIN"/>
              </a:rPr>
              <a:t>advancing</a:t>
            </a:r>
            <a:endParaRPr sz="6100">
              <a:latin typeface="URW DIN"/>
              <a:cs typeface="URW DI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8253" y="2617721"/>
            <a:ext cx="14261465" cy="7476490"/>
          </a:xfrm>
          <a:custGeom>
            <a:avLst/>
            <a:gdLst/>
            <a:ahLst/>
            <a:cxnLst/>
            <a:rect l="l" t="t" r="r" b="b"/>
            <a:pathLst>
              <a:path w="14261465" h="7476490">
                <a:moveTo>
                  <a:pt x="13999573" y="0"/>
                </a:moveTo>
                <a:lnTo>
                  <a:pt x="261772" y="0"/>
                </a:lnTo>
                <a:lnTo>
                  <a:pt x="214718" y="4217"/>
                </a:lnTo>
                <a:lnTo>
                  <a:pt x="170431" y="16377"/>
                </a:lnTo>
                <a:lnTo>
                  <a:pt x="129651" y="35739"/>
                </a:lnTo>
                <a:lnTo>
                  <a:pt x="93116" y="61565"/>
                </a:lnTo>
                <a:lnTo>
                  <a:pt x="61565" y="93116"/>
                </a:lnTo>
                <a:lnTo>
                  <a:pt x="35739" y="129651"/>
                </a:lnTo>
                <a:lnTo>
                  <a:pt x="16377" y="170431"/>
                </a:lnTo>
                <a:lnTo>
                  <a:pt x="4217" y="214718"/>
                </a:lnTo>
                <a:lnTo>
                  <a:pt x="0" y="261772"/>
                </a:lnTo>
                <a:lnTo>
                  <a:pt x="0" y="7214209"/>
                </a:lnTo>
                <a:lnTo>
                  <a:pt x="4217" y="7261263"/>
                </a:lnTo>
                <a:lnTo>
                  <a:pt x="16377" y="7305549"/>
                </a:lnTo>
                <a:lnTo>
                  <a:pt x="35739" y="7346330"/>
                </a:lnTo>
                <a:lnTo>
                  <a:pt x="61565" y="7382865"/>
                </a:lnTo>
                <a:lnTo>
                  <a:pt x="93116" y="7414415"/>
                </a:lnTo>
                <a:lnTo>
                  <a:pt x="129651" y="7440241"/>
                </a:lnTo>
                <a:lnTo>
                  <a:pt x="170431" y="7459604"/>
                </a:lnTo>
                <a:lnTo>
                  <a:pt x="214718" y="7471764"/>
                </a:lnTo>
                <a:lnTo>
                  <a:pt x="261772" y="7475981"/>
                </a:lnTo>
                <a:lnTo>
                  <a:pt x="13999573" y="7475981"/>
                </a:lnTo>
                <a:lnTo>
                  <a:pt x="14046627" y="7471764"/>
                </a:lnTo>
                <a:lnTo>
                  <a:pt x="14090914" y="7459604"/>
                </a:lnTo>
                <a:lnTo>
                  <a:pt x="14131694" y="7440241"/>
                </a:lnTo>
                <a:lnTo>
                  <a:pt x="14168229" y="7414415"/>
                </a:lnTo>
                <a:lnTo>
                  <a:pt x="14199779" y="7382865"/>
                </a:lnTo>
                <a:lnTo>
                  <a:pt x="14225606" y="7346330"/>
                </a:lnTo>
                <a:lnTo>
                  <a:pt x="14244968" y="7305549"/>
                </a:lnTo>
                <a:lnTo>
                  <a:pt x="14257128" y="7261263"/>
                </a:lnTo>
                <a:lnTo>
                  <a:pt x="14261345" y="7214209"/>
                </a:lnTo>
                <a:lnTo>
                  <a:pt x="14261345" y="261772"/>
                </a:lnTo>
                <a:lnTo>
                  <a:pt x="14257128" y="214718"/>
                </a:lnTo>
                <a:lnTo>
                  <a:pt x="14244968" y="170431"/>
                </a:lnTo>
                <a:lnTo>
                  <a:pt x="14225606" y="129651"/>
                </a:lnTo>
                <a:lnTo>
                  <a:pt x="14199779" y="93116"/>
                </a:lnTo>
                <a:lnTo>
                  <a:pt x="14168229" y="61565"/>
                </a:lnTo>
                <a:lnTo>
                  <a:pt x="14131694" y="35739"/>
                </a:lnTo>
                <a:lnTo>
                  <a:pt x="14090914" y="16377"/>
                </a:lnTo>
                <a:lnTo>
                  <a:pt x="14046627" y="4217"/>
                </a:lnTo>
                <a:lnTo>
                  <a:pt x="13999573" y="0"/>
                </a:lnTo>
                <a:close/>
              </a:path>
            </a:pathLst>
          </a:custGeom>
          <a:solidFill>
            <a:srgbClr val="DCEF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5553" y="2693257"/>
            <a:ext cx="11682095" cy="8230870"/>
          </a:xfrm>
          <a:prstGeom prst="rect">
            <a:avLst/>
          </a:prstGeom>
        </p:spPr>
        <p:txBody>
          <a:bodyPr vert="horz" wrap="square" lIns="0" tIns="314325" rIns="0" bIns="0" rtlCol="0">
            <a:spAutoFit/>
          </a:bodyPr>
          <a:lstStyle/>
          <a:p>
            <a:pPr marL="449580">
              <a:lnSpc>
                <a:spcPct val="100000"/>
              </a:lnSpc>
              <a:spcBef>
                <a:spcPts val="2475"/>
              </a:spcBef>
            </a:pPr>
            <a:r>
              <a:rPr sz="3700" b="1" dirty="0">
                <a:solidFill>
                  <a:srgbClr val="404040"/>
                </a:solidFill>
                <a:latin typeface="URWDIN-Demi"/>
                <a:cs typeface="URWDIN-Demi"/>
              </a:rPr>
              <a:t>Pain</a:t>
            </a:r>
            <a:r>
              <a:rPr sz="3700" b="1" spc="5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3700" b="1" spc="-10" dirty="0">
                <a:solidFill>
                  <a:srgbClr val="404040"/>
                </a:solidFill>
                <a:latin typeface="URWDIN-Demi"/>
                <a:cs typeface="URWDIN-Demi"/>
              </a:rPr>
              <a:t>Management</a:t>
            </a:r>
            <a:endParaRPr sz="3700">
              <a:latin typeface="URWDIN-Demi"/>
              <a:cs typeface="URWDIN-Demi"/>
            </a:endParaRPr>
          </a:p>
          <a:p>
            <a:pPr marL="826135" indent="-377190">
              <a:lnSpc>
                <a:spcPct val="100000"/>
              </a:lnSpc>
              <a:spcBef>
                <a:spcPts val="2300"/>
              </a:spcBef>
              <a:buSzPct val="112962"/>
              <a:buFont typeface="URW DIN"/>
              <a:buChar char="•"/>
              <a:tabLst>
                <a:tab pos="826135" algn="l"/>
                <a:tab pos="827405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Complete</a:t>
            </a:r>
            <a:r>
              <a:rPr sz="27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US</a:t>
            </a:r>
            <a:r>
              <a:rPr sz="270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commercial</a:t>
            </a:r>
            <a:r>
              <a:rPr sz="270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market</a:t>
            </a:r>
            <a:r>
              <a:rPr sz="270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assessment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270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advance</a:t>
            </a:r>
            <a:r>
              <a:rPr sz="270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funding</a:t>
            </a:r>
            <a:r>
              <a:rPr sz="270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20" dirty="0">
                <a:solidFill>
                  <a:srgbClr val="404040"/>
                </a:solidFill>
                <a:latin typeface="URWDIN-Light"/>
                <a:cs typeface="URWDIN-Light"/>
              </a:rPr>
              <a:t>plan</a:t>
            </a:r>
            <a:endParaRPr sz="2700">
              <a:latin typeface="URWDIN-Light"/>
              <a:cs typeface="URWDIN-Light"/>
            </a:endParaRPr>
          </a:p>
          <a:p>
            <a:pPr marL="826135" indent="-377190">
              <a:lnSpc>
                <a:spcPct val="100000"/>
              </a:lnSpc>
              <a:spcBef>
                <a:spcPts val="2495"/>
              </a:spcBef>
              <a:buSzPct val="112962"/>
              <a:buFont typeface="URW DIN"/>
              <a:buChar char="•"/>
              <a:tabLst>
                <a:tab pos="826135" algn="l"/>
                <a:tab pos="827405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Accelerate</a:t>
            </a:r>
            <a:r>
              <a:rPr sz="27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growth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70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France</a:t>
            </a:r>
            <a:endParaRPr sz="2700">
              <a:latin typeface="URWDIN-Light"/>
              <a:cs typeface="URWDIN-Light"/>
            </a:endParaRPr>
          </a:p>
          <a:p>
            <a:pPr marL="826135" indent="-377190">
              <a:lnSpc>
                <a:spcPct val="100000"/>
              </a:lnSpc>
              <a:spcBef>
                <a:spcPts val="2500"/>
              </a:spcBef>
              <a:buSzPct val="112962"/>
              <a:buFont typeface="URW DIN"/>
              <a:buChar char="•"/>
              <a:tabLst>
                <a:tab pos="826135" algn="l"/>
                <a:tab pos="827405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Grow</a:t>
            </a:r>
            <a:r>
              <a:rPr sz="270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70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Australian</a:t>
            </a:r>
            <a:r>
              <a:rPr sz="270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hospital</a:t>
            </a:r>
            <a:r>
              <a:rPr sz="270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emergency</a:t>
            </a:r>
            <a:r>
              <a:rPr sz="270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departments</a:t>
            </a:r>
            <a:endParaRPr sz="2700">
              <a:latin typeface="URWDIN-Light"/>
              <a:cs typeface="URWDIN-Light"/>
            </a:endParaRPr>
          </a:p>
          <a:p>
            <a:pPr marL="826135" indent="-377190">
              <a:lnSpc>
                <a:spcPts val="3229"/>
              </a:lnSpc>
              <a:spcBef>
                <a:spcPts val="2500"/>
              </a:spcBef>
              <a:buSzPct val="112962"/>
              <a:buFont typeface="URW DIN"/>
              <a:buChar char="•"/>
              <a:tabLst>
                <a:tab pos="826135" algn="l"/>
                <a:tab pos="827405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Positive</a:t>
            </a:r>
            <a:r>
              <a:rPr sz="27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momentum</a:t>
            </a:r>
            <a:r>
              <a:rPr sz="27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27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continue</a:t>
            </a:r>
            <a:r>
              <a:rPr sz="27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7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partner</a:t>
            </a:r>
            <a:r>
              <a:rPr sz="27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markets</a:t>
            </a:r>
            <a:endParaRPr sz="2700">
              <a:latin typeface="URWDIN-Light"/>
              <a:cs typeface="URWDIN-Light"/>
            </a:endParaRPr>
          </a:p>
          <a:p>
            <a:pPr marL="826769">
              <a:lnSpc>
                <a:spcPts val="2930"/>
              </a:lnSpc>
            </a:pP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-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Re-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launch</a:t>
            </a:r>
            <a:r>
              <a:rPr sz="24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4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Canada</a:t>
            </a:r>
            <a:endParaRPr sz="2450">
              <a:latin typeface="URWDIN-Light"/>
              <a:cs typeface="URWDIN-Light"/>
            </a:endParaRPr>
          </a:p>
          <a:p>
            <a:pPr marL="826769">
              <a:lnSpc>
                <a:spcPct val="100000"/>
              </a:lnSpc>
              <a:spcBef>
                <a:spcPts val="325"/>
              </a:spcBef>
            </a:pP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-Continue</a:t>
            </a:r>
            <a:r>
              <a:rPr sz="245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growth</a:t>
            </a:r>
            <a:r>
              <a:rPr sz="24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4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UK</a:t>
            </a:r>
            <a:r>
              <a:rPr sz="24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24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Ireland</a:t>
            </a:r>
            <a:endParaRPr sz="2450">
              <a:latin typeface="URWDIN-Light"/>
              <a:cs typeface="URWDIN-Light"/>
            </a:endParaRPr>
          </a:p>
          <a:p>
            <a:pPr marL="826135" indent="-377190">
              <a:lnSpc>
                <a:spcPct val="100000"/>
              </a:lnSpc>
              <a:spcBef>
                <a:spcPts val="2545"/>
              </a:spcBef>
              <a:buSzPct val="112962"/>
              <a:buFont typeface="URW DIN"/>
              <a:buChar char="•"/>
              <a:tabLst>
                <a:tab pos="826135" algn="l"/>
                <a:tab pos="827405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Deliver</a:t>
            </a:r>
            <a:r>
              <a:rPr sz="2700" spc="-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improved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2nd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half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operating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cashflow</a:t>
            </a:r>
            <a:endParaRPr sz="2700">
              <a:latin typeface="URWDIN-Light"/>
              <a:cs typeface="URWDIN-Light"/>
            </a:endParaRPr>
          </a:p>
          <a:p>
            <a:pPr marL="449580">
              <a:lnSpc>
                <a:spcPct val="100000"/>
              </a:lnSpc>
              <a:spcBef>
                <a:spcPts val="2690"/>
              </a:spcBef>
            </a:pPr>
            <a:r>
              <a:rPr sz="3700" b="1" spc="-10" dirty="0">
                <a:solidFill>
                  <a:srgbClr val="404040"/>
                </a:solidFill>
                <a:latin typeface="URWDIN-Demi"/>
                <a:cs typeface="URWDIN-Demi"/>
              </a:rPr>
              <a:t>Respiratory</a:t>
            </a:r>
            <a:endParaRPr sz="3700">
              <a:latin typeface="URWDIN-Demi"/>
              <a:cs typeface="URWDIN-Demi"/>
            </a:endParaRPr>
          </a:p>
          <a:p>
            <a:pPr marL="826135" indent="-377190">
              <a:lnSpc>
                <a:spcPct val="100000"/>
              </a:lnSpc>
              <a:spcBef>
                <a:spcPts val="2295"/>
              </a:spcBef>
              <a:buSzPct val="112962"/>
              <a:buFont typeface="URW DIN"/>
              <a:buChar char="•"/>
              <a:tabLst>
                <a:tab pos="826135" algn="l"/>
                <a:tab pos="827405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Continue to</a:t>
            </a:r>
            <a:r>
              <a:rPr sz="27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grow</a:t>
            </a:r>
            <a:r>
              <a:rPr sz="27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market</a:t>
            </a:r>
            <a:r>
              <a:rPr sz="27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share</a:t>
            </a:r>
            <a:endParaRPr sz="2700">
              <a:latin typeface="URWDIN-Light"/>
              <a:cs typeface="URWDIN-Light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4700">
              <a:latin typeface="URWDIN-Light"/>
              <a:cs typeface="URWDIN-Light"/>
            </a:endParaRPr>
          </a:p>
          <a:p>
            <a:pPr marL="12700">
              <a:lnSpc>
                <a:spcPct val="100000"/>
              </a:lnSpc>
            </a:pPr>
            <a:r>
              <a:rPr sz="2800" b="1" spc="-25" dirty="0">
                <a:solidFill>
                  <a:srgbClr val="2A5796"/>
                </a:solidFill>
                <a:latin typeface="URWDIN-Black"/>
                <a:cs typeface="URWDIN-Black"/>
              </a:rPr>
              <a:t>15</a:t>
            </a:r>
            <a:endParaRPr sz="2800">
              <a:latin typeface="URWDIN-Black"/>
              <a:cs typeface="URWDIN-Black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02853" y="545640"/>
            <a:ext cx="7388859" cy="160464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pc="75" dirty="0"/>
              <a:t>FY23</a:t>
            </a:r>
            <a:r>
              <a:rPr dirty="0"/>
              <a:t> </a:t>
            </a:r>
            <a:r>
              <a:rPr spc="-10" dirty="0"/>
              <a:t>priorities</a:t>
            </a:r>
          </a:p>
          <a:p>
            <a:pPr marL="25400">
              <a:lnSpc>
                <a:spcPct val="100000"/>
              </a:lnSpc>
              <a:spcBef>
                <a:spcPts val="170"/>
              </a:spcBef>
              <a:tabLst>
                <a:tab pos="5986780" algn="l"/>
              </a:tabLst>
            </a:pPr>
            <a:r>
              <a:rPr sz="6100" b="1" dirty="0">
                <a:latin typeface="URW DIN"/>
                <a:cs typeface="URW DIN"/>
              </a:rPr>
              <a:t>Growth</a:t>
            </a:r>
            <a:r>
              <a:rPr sz="6100" b="1" spc="55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in</a:t>
            </a:r>
            <a:r>
              <a:rPr sz="6100" b="1" spc="65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the</a:t>
            </a:r>
            <a:r>
              <a:rPr sz="6100" b="1" spc="65" dirty="0">
                <a:latin typeface="URW DIN"/>
                <a:cs typeface="URW DIN"/>
              </a:rPr>
              <a:t> </a:t>
            </a:r>
            <a:r>
              <a:rPr sz="6100" b="1" spc="-25" dirty="0">
                <a:latin typeface="URW DIN"/>
                <a:cs typeface="URW DIN"/>
              </a:rPr>
              <a:t>2</a:t>
            </a:r>
            <a:r>
              <a:rPr sz="5325" b="1" spc="-37" baseline="32081" dirty="0">
                <a:latin typeface="URW DIN"/>
                <a:cs typeface="URW DIN"/>
              </a:rPr>
              <a:t>nd</a:t>
            </a:r>
            <a:r>
              <a:rPr sz="5325" b="1" baseline="32081" dirty="0">
                <a:latin typeface="URW DIN"/>
                <a:cs typeface="URW DIN"/>
              </a:rPr>
              <a:t>	</a:t>
            </a:r>
            <a:r>
              <a:rPr sz="6100" b="1" spc="-20" dirty="0">
                <a:latin typeface="URW DIN"/>
                <a:cs typeface="URW DIN"/>
              </a:rPr>
              <a:t>half</a:t>
            </a:r>
            <a:endParaRPr sz="6100">
              <a:latin typeface="URW DIN"/>
              <a:cs typeface="URW DI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06328" y="0"/>
            <a:ext cx="4397761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5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20104100" cy="11308715"/>
            </a:xfrm>
            <a:custGeom>
              <a:avLst/>
              <a:gdLst/>
              <a:ahLst/>
              <a:cxnLst/>
              <a:rect l="l" t="t" r="r" b="b"/>
              <a:pathLst>
                <a:path w="20104100" h="11308715">
                  <a:moveTo>
                    <a:pt x="20104099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0104099" y="11308556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0000">
                <a:alpha val="17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15553" y="5018790"/>
            <a:ext cx="4124960" cy="1188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600" b="1" spc="-10" dirty="0">
                <a:solidFill>
                  <a:srgbClr val="FFFFFF"/>
                </a:solidFill>
                <a:latin typeface="URW DIN"/>
                <a:cs typeface="URW DIN"/>
              </a:rPr>
              <a:t>Appendix</a:t>
            </a:r>
            <a:endParaRPr sz="7600">
              <a:latin typeface="URW DIN"/>
              <a:cs typeface="URW DI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7392085" y="9768593"/>
            <a:ext cx="2199005" cy="969010"/>
            <a:chOff x="17392085" y="9768593"/>
            <a:chExt cx="2199005" cy="969010"/>
          </a:xfrm>
        </p:grpSpPr>
        <p:sp>
          <p:nvSpPr>
            <p:cNvPr id="8" name="object 8"/>
            <p:cNvSpPr/>
            <p:nvPr/>
          </p:nvSpPr>
          <p:spPr>
            <a:xfrm>
              <a:off x="18806810" y="9868223"/>
              <a:ext cx="24765" cy="198755"/>
            </a:xfrm>
            <a:custGeom>
              <a:avLst/>
              <a:gdLst/>
              <a:ahLst/>
              <a:cxnLst/>
              <a:rect l="l" t="t" r="r" b="b"/>
              <a:pathLst>
                <a:path w="24765" h="198754">
                  <a:moveTo>
                    <a:pt x="24240" y="0"/>
                  </a:moveTo>
                  <a:lnTo>
                    <a:pt x="0" y="0"/>
                  </a:lnTo>
                  <a:lnTo>
                    <a:pt x="0" y="198339"/>
                  </a:lnTo>
                  <a:lnTo>
                    <a:pt x="24240" y="198339"/>
                  </a:lnTo>
                  <a:lnTo>
                    <a:pt x="242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92085" y="9768593"/>
              <a:ext cx="2198501" cy="96901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8253" y="2617721"/>
            <a:ext cx="14261465" cy="7476490"/>
          </a:xfrm>
          <a:custGeom>
            <a:avLst/>
            <a:gdLst/>
            <a:ahLst/>
            <a:cxnLst/>
            <a:rect l="l" t="t" r="r" b="b"/>
            <a:pathLst>
              <a:path w="14261465" h="7476490">
                <a:moveTo>
                  <a:pt x="13999573" y="0"/>
                </a:moveTo>
                <a:lnTo>
                  <a:pt x="261772" y="0"/>
                </a:lnTo>
                <a:lnTo>
                  <a:pt x="214718" y="4217"/>
                </a:lnTo>
                <a:lnTo>
                  <a:pt x="170431" y="16377"/>
                </a:lnTo>
                <a:lnTo>
                  <a:pt x="129651" y="35739"/>
                </a:lnTo>
                <a:lnTo>
                  <a:pt x="93116" y="61565"/>
                </a:lnTo>
                <a:lnTo>
                  <a:pt x="61565" y="93116"/>
                </a:lnTo>
                <a:lnTo>
                  <a:pt x="35739" y="129651"/>
                </a:lnTo>
                <a:lnTo>
                  <a:pt x="16377" y="170431"/>
                </a:lnTo>
                <a:lnTo>
                  <a:pt x="4217" y="214718"/>
                </a:lnTo>
                <a:lnTo>
                  <a:pt x="0" y="261772"/>
                </a:lnTo>
                <a:lnTo>
                  <a:pt x="0" y="7214209"/>
                </a:lnTo>
                <a:lnTo>
                  <a:pt x="4217" y="7261263"/>
                </a:lnTo>
                <a:lnTo>
                  <a:pt x="16377" y="7305549"/>
                </a:lnTo>
                <a:lnTo>
                  <a:pt x="35739" y="7346330"/>
                </a:lnTo>
                <a:lnTo>
                  <a:pt x="61565" y="7382865"/>
                </a:lnTo>
                <a:lnTo>
                  <a:pt x="93116" y="7414415"/>
                </a:lnTo>
                <a:lnTo>
                  <a:pt x="129651" y="7440241"/>
                </a:lnTo>
                <a:lnTo>
                  <a:pt x="170431" y="7459604"/>
                </a:lnTo>
                <a:lnTo>
                  <a:pt x="214718" y="7471764"/>
                </a:lnTo>
                <a:lnTo>
                  <a:pt x="261772" y="7475981"/>
                </a:lnTo>
                <a:lnTo>
                  <a:pt x="13999573" y="7475981"/>
                </a:lnTo>
                <a:lnTo>
                  <a:pt x="14046627" y="7471764"/>
                </a:lnTo>
                <a:lnTo>
                  <a:pt x="14090914" y="7459604"/>
                </a:lnTo>
                <a:lnTo>
                  <a:pt x="14131694" y="7440241"/>
                </a:lnTo>
                <a:lnTo>
                  <a:pt x="14168229" y="7414415"/>
                </a:lnTo>
                <a:lnTo>
                  <a:pt x="14199779" y="7382865"/>
                </a:lnTo>
                <a:lnTo>
                  <a:pt x="14225606" y="7346330"/>
                </a:lnTo>
                <a:lnTo>
                  <a:pt x="14244968" y="7305549"/>
                </a:lnTo>
                <a:lnTo>
                  <a:pt x="14257128" y="7261263"/>
                </a:lnTo>
                <a:lnTo>
                  <a:pt x="14261345" y="7214209"/>
                </a:lnTo>
                <a:lnTo>
                  <a:pt x="14261345" y="261772"/>
                </a:lnTo>
                <a:lnTo>
                  <a:pt x="14257128" y="214718"/>
                </a:lnTo>
                <a:lnTo>
                  <a:pt x="14244968" y="170431"/>
                </a:lnTo>
                <a:lnTo>
                  <a:pt x="14225606" y="129651"/>
                </a:lnTo>
                <a:lnTo>
                  <a:pt x="14199779" y="93116"/>
                </a:lnTo>
                <a:lnTo>
                  <a:pt x="14168229" y="61565"/>
                </a:lnTo>
                <a:lnTo>
                  <a:pt x="14131694" y="35739"/>
                </a:lnTo>
                <a:lnTo>
                  <a:pt x="14090914" y="16377"/>
                </a:lnTo>
                <a:lnTo>
                  <a:pt x="14046627" y="4217"/>
                </a:lnTo>
                <a:lnTo>
                  <a:pt x="13999573" y="0"/>
                </a:lnTo>
                <a:close/>
              </a:path>
            </a:pathLst>
          </a:custGeom>
          <a:solidFill>
            <a:srgbClr val="DCEF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52712" y="3176329"/>
            <a:ext cx="13267690" cy="5843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9255" marR="270510" indent="-377190">
              <a:lnSpc>
                <a:spcPct val="100800"/>
              </a:lnSpc>
              <a:spcBef>
                <a:spcPts val="95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Medical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Developments</a:t>
            </a:r>
            <a:r>
              <a:rPr sz="270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International</a:t>
            </a:r>
            <a:r>
              <a:rPr sz="270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Limited</a:t>
            </a:r>
            <a:r>
              <a:rPr sz="270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(ASX:MVP)</a:t>
            </a:r>
            <a:r>
              <a:rPr sz="270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is</a:t>
            </a:r>
            <a:r>
              <a:rPr sz="270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an</a:t>
            </a:r>
            <a:r>
              <a:rPr sz="270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Australian</a:t>
            </a:r>
            <a:r>
              <a:rPr sz="270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based</a:t>
            </a:r>
            <a:r>
              <a:rPr sz="270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20" dirty="0">
                <a:solidFill>
                  <a:srgbClr val="404040"/>
                </a:solidFill>
                <a:latin typeface="URWDIN-Light"/>
                <a:cs typeface="URWDIN-Light"/>
              </a:rPr>
              <a:t>pain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management</a:t>
            </a:r>
            <a:r>
              <a:rPr sz="270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2700" spc="7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respiratory</a:t>
            </a:r>
            <a:r>
              <a:rPr sz="2700" spc="7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company</a:t>
            </a:r>
            <a:endParaRPr sz="2700">
              <a:latin typeface="URWDIN-Light"/>
              <a:cs typeface="URWDIN-Light"/>
            </a:endParaRPr>
          </a:p>
          <a:p>
            <a:pPr marL="389255" marR="596265" indent="-377190">
              <a:lnSpc>
                <a:spcPct val="100800"/>
              </a:lnSpc>
              <a:spcBef>
                <a:spcPts val="2470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Company’s</a:t>
            </a:r>
            <a:r>
              <a:rPr sz="270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lead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product</a:t>
            </a:r>
            <a:r>
              <a:rPr sz="270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Penthrox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(The</a:t>
            </a:r>
            <a:r>
              <a:rPr sz="270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Green</a:t>
            </a:r>
            <a:r>
              <a:rPr sz="270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Whistle®),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an</a:t>
            </a:r>
            <a:r>
              <a:rPr sz="270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inhaled,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needle-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free,</a:t>
            </a:r>
            <a:r>
              <a:rPr sz="27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non</a:t>
            </a:r>
            <a:r>
              <a:rPr sz="27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opioid</a:t>
            </a:r>
            <a:r>
              <a:rPr sz="27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analgesic,</a:t>
            </a:r>
            <a:r>
              <a:rPr sz="27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is</a:t>
            </a:r>
            <a:r>
              <a:rPr sz="27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manufactured</a:t>
            </a:r>
            <a:r>
              <a:rPr sz="27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7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Australia</a:t>
            </a:r>
            <a:r>
              <a:rPr sz="27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27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sold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globally</a:t>
            </a:r>
            <a:endParaRPr sz="2700">
              <a:latin typeface="URWDIN-Light"/>
              <a:cs typeface="URWDIN-Light"/>
            </a:endParaRPr>
          </a:p>
          <a:p>
            <a:pPr marL="389255" marR="111125" indent="-377190">
              <a:lnSpc>
                <a:spcPct val="100800"/>
              </a:lnSpc>
              <a:spcBef>
                <a:spcPts val="2475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Company</a:t>
            </a:r>
            <a:r>
              <a:rPr sz="270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also</a:t>
            </a:r>
            <a:r>
              <a:rPr sz="270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has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</a:t>
            </a:r>
            <a:r>
              <a:rPr sz="270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portfolio</a:t>
            </a:r>
            <a:r>
              <a:rPr sz="270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respiratory</a:t>
            </a:r>
            <a:r>
              <a:rPr sz="270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products</a:t>
            </a:r>
            <a:r>
              <a:rPr sz="270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for</a:t>
            </a:r>
            <a:r>
              <a:rPr sz="270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sufferers</a:t>
            </a:r>
            <a:r>
              <a:rPr sz="270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270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asthma</a:t>
            </a:r>
            <a:r>
              <a:rPr sz="270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25" dirty="0">
                <a:solidFill>
                  <a:srgbClr val="404040"/>
                </a:solidFill>
                <a:latin typeface="URWDIN-Light"/>
                <a:cs typeface="URWDIN-Light"/>
              </a:rPr>
              <a:t>and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COPD1</a:t>
            </a:r>
            <a:endParaRPr sz="2700">
              <a:latin typeface="URWDIN-Light"/>
              <a:cs typeface="URWDIN-Light"/>
            </a:endParaRPr>
          </a:p>
          <a:p>
            <a:pPr marL="389255" marR="5080" indent="-377190">
              <a:lnSpc>
                <a:spcPct val="100800"/>
              </a:lnSpc>
              <a:spcBef>
                <a:spcPts val="2470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27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Company’s</a:t>
            </a:r>
            <a:r>
              <a:rPr sz="27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strategic</a:t>
            </a:r>
            <a:r>
              <a:rPr sz="27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focus</a:t>
            </a:r>
            <a:r>
              <a:rPr sz="27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is</a:t>
            </a:r>
            <a:r>
              <a:rPr sz="27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27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accelerate</a:t>
            </a:r>
            <a:r>
              <a:rPr sz="27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penetration</a:t>
            </a:r>
            <a:r>
              <a:rPr sz="27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27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Penthrox</a:t>
            </a:r>
            <a:r>
              <a:rPr sz="27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through</a:t>
            </a:r>
            <a:r>
              <a:rPr sz="27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direct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in-market</a:t>
            </a:r>
            <a:r>
              <a:rPr sz="27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capability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70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Australia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270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Western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Europe,</a:t>
            </a:r>
            <a:r>
              <a:rPr sz="270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270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grow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its</a:t>
            </a:r>
            <a:r>
              <a:rPr sz="270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Respiratory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segment</a:t>
            </a:r>
            <a:r>
              <a:rPr sz="27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through</a:t>
            </a:r>
            <a:r>
              <a:rPr sz="27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market</a:t>
            </a:r>
            <a:r>
              <a:rPr sz="27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share</a:t>
            </a:r>
            <a:r>
              <a:rPr sz="27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gains</a:t>
            </a:r>
            <a:endParaRPr sz="2700">
              <a:latin typeface="URWDIN-Light"/>
              <a:cs typeface="URWDIN-Light"/>
            </a:endParaRPr>
          </a:p>
          <a:p>
            <a:pPr marL="389255" marR="2256790" indent="-377190">
              <a:lnSpc>
                <a:spcPct val="100800"/>
              </a:lnSpc>
              <a:spcBef>
                <a:spcPts val="2475"/>
              </a:spcBef>
              <a:buSzPct val="112962"/>
              <a:buFont typeface="URW DIN"/>
              <a:buChar char="•"/>
              <a:tabLst>
                <a:tab pos="389255" algn="l"/>
                <a:tab pos="389890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Longer</a:t>
            </a:r>
            <a:r>
              <a:rPr sz="27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term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growth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for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Penthrox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will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be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underpinned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by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entry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into</a:t>
            </a:r>
            <a:r>
              <a:rPr sz="270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25" dirty="0">
                <a:solidFill>
                  <a:srgbClr val="404040"/>
                </a:solidFill>
                <a:latin typeface="URWDIN-Light"/>
                <a:cs typeface="URWDIN-Light"/>
              </a:rPr>
              <a:t>the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USA</a:t>
            </a:r>
            <a:r>
              <a:rPr sz="2700" spc="10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market</a:t>
            </a:r>
            <a:endParaRPr sz="2700">
              <a:latin typeface="URWDIN-Light"/>
              <a:cs typeface="URWDIN-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5553" y="10471408"/>
            <a:ext cx="410209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25" dirty="0">
                <a:solidFill>
                  <a:srgbClr val="2A5796"/>
                </a:solidFill>
                <a:latin typeface="URWDIN-Black"/>
                <a:cs typeface="URWDIN-Black"/>
              </a:rPr>
              <a:t>17</a:t>
            </a:r>
            <a:endParaRPr sz="2800">
              <a:latin typeface="URWDIN-Black"/>
              <a:cs typeface="URWDIN-Black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3596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6100" b="1" dirty="0">
                <a:latin typeface="URW DIN"/>
                <a:cs typeface="URW DIN"/>
              </a:rPr>
              <a:t>Company</a:t>
            </a:r>
            <a:r>
              <a:rPr sz="6100" b="1" spc="-10" dirty="0">
                <a:latin typeface="URW DIN"/>
                <a:cs typeface="URW DIN"/>
              </a:rPr>
              <a:t> overview</a:t>
            </a:r>
            <a:endParaRPr sz="6100">
              <a:latin typeface="URW DIN"/>
              <a:cs typeface="URW DI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06328" y="0"/>
            <a:ext cx="4397761" cy="1130855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246424" y="10474602"/>
            <a:ext cx="2406015" cy="17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950" dirty="0">
                <a:latin typeface="URWDIN-Light"/>
                <a:cs typeface="URWDIN-Light"/>
              </a:rPr>
              <a:t>1.</a:t>
            </a:r>
            <a:r>
              <a:rPr sz="950" spc="320" dirty="0">
                <a:latin typeface="URWDIN-Light"/>
                <a:cs typeface="URWDIN-Light"/>
              </a:rPr>
              <a:t>  </a:t>
            </a:r>
            <a:r>
              <a:rPr sz="950" dirty="0">
                <a:latin typeface="URWDIN-Light"/>
                <a:cs typeface="URWDIN-Light"/>
              </a:rPr>
              <a:t>Chronic</a:t>
            </a:r>
            <a:r>
              <a:rPr sz="950" spc="10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Obstructive</a:t>
            </a:r>
            <a:r>
              <a:rPr sz="950" spc="11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Pulmonary</a:t>
            </a:r>
            <a:r>
              <a:rPr sz="950" spc="105" dirty="0">
                <a:latin typeface="URWDIN-Light"/>
                <a:cs typeface="URWDIN-Light"/>
              </a:rPr>
              <a:t> </a:t>
            </a:r>
            <a:r>
              <a:rPr sz="950" spc="-10" dirty="0">
                <a:latin typeface="URWDIN-Light"/>
                <a:cs typeface="URWDIN-Light"/>
              </a:rPr>
              <a:t>Disease</a:t>
            </a:r>
            <a:endParaRPr sz="950">
              <a:latin typeface="URWDIN-Light"/>
              <a:cs typeface="URWDIN-Ligh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8253" y="2617721"/>
            <a:ext cx="18848070" cy="7476490"/>
          </a:xfrm>
          <a:custGeom>
            <a:avLst/>
            <a:gdLst/>
            <a:ahLst/>
            <a:cxnLst/>
            <a:rect l="l" t="t" r="r" b="b"/>
            <a:pathLst>
              <a:path w="18848070" h="7476490">
                <a:moveTo>
                  <a:pt x="18585821" y="0"/>
                </a:moveTo>
                <a:lnTo>
                  <a:pt x="261772" y="0"/>
                </a:lnTo>
                <a:lnTo>
                  <a:pt x="214718" y="4217"/>
                </a:lnTo>
                <a:lnTo>
                  <a:pt x="170431" y="16377"/>
                </a:lnTo>
                <a:lnTo>
                  <a:pt x="129651" y="35739"/>
                </a:lnTo>
                <a:lnTo>
                  <a:pt x="93116" y="61565"/>
                </a:lnTo>
                <a:lnTo>
                  <a:pt x="61565" y="93116"/>
                </a:lnTo>
                <a:lnTo>
                  <a:pt x="35739" y="129651"/>
                </a:lnTo>
                <a:lnTo>
                  <a:pt x="16377" y="170431"/>
                </a:lnTo>
                <a:lnTo>
                  <a:pt x="4217" y="214718"/>
                </a:lnTo>
                <a:lnTo>
                  <a:pt x="0" y="261772"/>
                </a:lnTo>
                <a:lnTo>
                  <a:pt x="0" y="7214209"/>
                </a:lnTo>
                <a:lnTo>
                  <a:pt x="4217" y="7261263"/>
                </a:lnTo>
                <a:lnTo>
                  <a:pt x="16377" y="7305549"/>
                </a:lnTo>
                <a:lnTo>
                  <a:pt x="35739" y="7346330"/>
                </a:lnTo>
                <a:lnTo>
                  <a:pt x="61565" y="7382865"/>
                </a:lnTo>
                <a:lnTo>
                  <a:pt x="93116" y="7414415"/>
                </a:lnTo>
                <a:lnTo>
                  <a:pt x="129651" y="7440241"/>
                </a:lnTo>
                <a:lnTo>
                  <a:pt x="170431" y="7459604"/>
                </a:lnTo>
                <a:lnTo>
                  <a:pt x="214718" y="7471764"/>
                </a:lnTo>
                <a:lnTo>
                  <a:pt x="261772" y="7475981"/>
                </a:lnTo>
                <a:lnTo>
                  <a:pt x="18585821" y="7475981"/>
                </a:lnTo>
                <a:lnTo>
                  <a:pt x="18632875" y="7471764"/>
                </a:lnTo>
                <a:lnTo>
                  <a:pt x="18677161" y="7459604"/>
                </a:lnTo>
                <a:lnTo>
                  <a:pt x="18717942" y="7440241"/>
                </a:lnTo>
                <a:lnTo>
                  <a:pt x="18754477" y="7414415"/>
                </a:lnTo>
                <a:lnTo>
                  <a:pt x="18786027" y="7382865"/>
                </a:lnTo>
                <a:lnTo>
                  <a:pt x="18811853" y="7346330"/>
                </a:lnTo>
                <a:lnTo>
                  <a:pt x="18831216" y="7305549"/>
                </a:lnTo>
                <a:lnTo>
                  <a:pt x="18843376" y="7261263"/>
                </a:lnTo>
                <a:lnTo>
                  <a:pt x="18847593" y="7214209"/>
                </a:lnTo>
                <a:lnTo>
                  <a:pt x="18847593" y="261772"/>
                </a:lnTo>
                <a:lnTo>
                  <a:pt x="18843376" y="214718"/>
                </a:lnTo>
                <a:lnTo>
                  <a:pt x="18831216" y="170431"/>
                </a:lnTo>
                <a:lnTo>
                  <a:pt x="18811853" y="129651"/>
                </a:lnTo>
                <a:lnTo>
                  <a:pt x="18786027" y="93116"/>
                </a:lnTo>
                <a:lnTo>
                  <a:pt x="18754477" y="61565"/>
                </a:lnTo>
                <a:lnTo>
                  <a:pt x="18717942" y="35739"/>
                </a:lnTo>
                <a:lnTo>
                  <a:pt x="18677161" y="16377"/>
                </a:lnTo>
                <a:lnTo>
                  <a:pt x="18632875" y="4217"/>
                </a:lnTo>
                <a:lnTo>
                  <a:pt x="18585821" y="0"/>
                </a:lnTo>
                <a:close/>
              </a:path>
            </a:pathLst>
          </a:custGeom>
          <a:solidFill>
            <a:srgbClr val="DCEF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ts val="3910"/>
              </a:lnSpc>
              <a:spcBef>
                <a:spcPts val="110"/>
              </a:spcBef>
            </a:pPr>
            <a:r>
              <a:rPr dirty="0"/>
              <a:t>The</a:t>
            </a:r>
            <a:r>
              <a:rPr spc="45" dirty="0"/>
              <a:t> </a:t>
            </a:r>
            <a:r>
              <a:rPr dirty="0"/>
              <a:t>superior</a:t>
            </a:r>
            <a:r>
              <a:rPr spc="50" dirty="0"/>
              <a:t> </a:t>
            </a:r>
            <a:r>
              <a:rPr dirty="0"/>
              <a:t>efficacy,</a:t>
            </a:r>
            <a:r>
              <a:rPr spc="50" dirty="0"/>
              <a:t> </a:t>
            </a:r>
            <a:r>
              <a:rPr dirty="0"/>
              <a:t>safety</a:t>
            </a:r>
            <a:r>
              <a:rPr spc="50" dirty="0"/>
              <a:t> </a:t>
            </a:r>
            <a:r>
              <a:rPr dirty="0"/>
              <a:t>and</a:t>
            </a:r>
            <a:r>
              <a:rPr spc="50" dirty="0"/>
              <a:t> </a:t>
            </a:r>
            <a:r>
              <a:rPr spc="-10" dirty="0"/>
              <a:t>administration</a:t>
            </a:r>
          </a:p>
          <a:p>
            <a:pPr marL="38100" marR="845819">
              <a:lnSpc>
                <a:spcPct val="76100"/>
              </a:lnSpc>
              <a:spcBef>
                <a:spcPts val="530"/>
              </a:spcBef>
            </a:pPr>
            <a:r>
              <a:rPr dirty="0"/>
              <a:t>benefits</a:t>
            </a:r>
            <a:r>
              <a:rPr spc="10" dirty="0"/>
              <a:t> </a:t>
            </a:r>
            <a:r>
              <a:rPr dirty="0"/>
              <a:t>of</a:t>
            </a:r>
            <a:r>
              <a:rPr spc="25" dirty="0"/>
              <a:t> </a:t>
            </a:r>
            <a:r>
              <a:rPr dirty="0"/>
              <a:t>Penthrox</a:t>
            </a:r>
            <a:r>
              <a:rPr spc="25" dirty="0"/>
              <a:t> </a:t>
            </a:r>
            <a:r>
              <a:rPr dirty="0"/>
              <a:t>deliver</a:t>
            </a:r>
            <a:r>
              <a:rPr spc="25" dirty="0"/>
              <a:t> </a:t>
            </a:r>
            <a:r>
              <a:rPr dirty="0"/>
              <a:t>improved</a:t>
            </a:r>
            <a:r>
              <a:rPr spc="25" dirty="0"/>
              <a:t> </a:t>
            </a:r>
            <a:r>
              <a:rPr spc="-10" dirty="0"/>
              <a:t>patient </a:t>
            </a:r>
            <a:r>
              <a:rPr dirty="0"/>
              <a:t>outcomes</a:t>
            </a:r>
            <a:r>
              <a:rPr spc="20" dirty="0"/>
              <a:t> </a:t>
            </a:r>
            <a:r>
              <a:rPr dirty="0"/>
              <a:t>and</a:t>
            </a:r>
            <a:r>
              <a:rPr spc="20" dirty="0"/>
              <a:t> </a:t>
            </a:r>
            <a:r>
              <a:rPr dirty="0"/>
              <a:t>lower</a:t>
            </a:r>
            <a:r>
              <a:rPr spc="20" dirty="0"/>
              <a:t> </a:t>
            </a:r>
            <a:r>
              <a:rPr dirty="0"/>
              <a:t>overall</a:t>
            </a:r>
            <a:r>
              <a:rPr spc="20" dirty="0"/>
              <a:t> </a:t>
            </a:r>
            <a:r>
              <a:rPr spc="-10" dirty="0"/>
              <a:t>costs</a:t>
            </a:r>
          </a:p>
          <a:p>
            <a:pPr marL="295275" indent="-257810">
              <a:lnSpc>
                <a:spcPct val="100000"/>
              </a:lnSpc>
              <a:spcBef>
                <a:spcPts val="1390"/>
              </a:spcBef>
              <a:buChar char="•"/>
              <a:tabLst>
                <a:tab pos="295910" algn="l"/>
              </a:tabLst>
            </a:pP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Inhaled</a:t>
            </a:r>
            <a:r>
              <a:rPr sz="2700" b="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spc="-10" dirty="0">
                <a:solidFill>
                  <a:srgbClr val="404040"/>
                </a:solidFill>
                <a:latin typeface="URW DIN"/>
                <a:cs typeface="URW DIN"/>
              </a:rPr>
              <a:t>needle-</a:t>
            </a:r>
            <a:r>
              <a:rPr sz="2700" b="0" dirty="0">
                <a:solidFill>
                  <a:srgbClr val="404040"/>
                </a:solidFill>
                <a:latin typeface="URW DIN"/>
                <a:cs typeface="URW DIN"/>
              </a:rPr>
              <a:t>free</a:t>
            </a:r>
            <a:r>
              <a:rPr sz="2700" b="0" spc="4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b="0" spc="-10" dirty="0">
                <a:solidFill>
                  <a:srgbClr val="404040"/>
                </a:solidFill>
                <a:latin typeface="URWDIN-Light"/>
                <a:cs typeface="URWDIN-Light"/>
              </a:rPr>
              <a:t>analgesic</a:t>
            </a:r>
            <a:r>
              <a:rPr sz="2325" b="0" spc="-15" baseline="32258" dirty="0">
                <a:solidFill>
                  <a:srgbClr val="404040"/>
                </a:solidFill>
                <a:latin typeface="URWDIN-Light"/>
                <a:cs typeface="URWDIN-Light"/>
              </a:rPr>
              <a:t>1</a:t>
            </a:r>
            <a:endParaRPr sz="2325" baseline="32258">
              <a:latin typeface="URWDIN-Light"/>
              <a:cs typeface="URWDIN-Light"/>
            </a:endParaRPr>
          </a:p>
          <a:p>
            <a:pPr marL="295275" indent="-257810">
              <a:lnSpc>
                <a:spcPct val="100000"/>
              </a:lnSpc>
              <a:spcBef>
                <a:spcPts val="1345"/>
              </a:spcBef>
              <a:buFont typeface="URWDIN-Light"/>
              <a:buChar char="•"/>
              <a:tabLst>
                <a:tab pos="295910" algn="l"/>
              </a:tabLst>
            </a:pPr>
            <a:r>
              <a:rPr sz="2700" b="0" spc="-10" dirty="0">
                <a:solidFill>
                  <a:srgbClr val="404040"/>
                </a:solidFill>
                <a:latin typeface="URW DIN"/>
                <a:cs typeface="URW DIN"/>
              </a:rPr>
              <a:t>Non-opioid</a:t>
            </a:r>
            <a:r>
              <a:rPr sz="2325" b="0" spc="-15" baseline="32258" dirty="0">
                <a:solidFill>
                  <a:srgbClr val="404040"/>
                </a:solidFill>
                <a:latin typeface="URWDIN-Light"/>
                <a:cs typeface="URWDIN-Light"/>
              </a:rPr>
              <a:t>1</a:t>
            </a:r>
            <a:endParaRPr sz="2325" baseline="32258">
              <a:latin typeface="URWDIN-Light"/>
              <a:cs typeface="URWDIN-Light"/>
            </a:endParaRPr>
          </a:p>
          <a:p>
            <a:pPr marL="295275" indent="-257810">
              <a:lnSpc>
                <a:spcPct val="100000"/>
              </a:lnSpc>
              <a:spcBef>
                <a:spcPts val="1345"/>
              </a:spcBef>
              <a:buFont typeface="URWDIN-Light"/>
              <a:buChar char="•"/>
              <a:tabLst>
                <a:tab pos="295910" algn="l"/>
              </a:tabLst>
            </a:pPr>
            <a:r>
              <a:rPr sz="2700" b="0" dirty="0">
                <a:solidFill>
                  <a:srgbClr val="404040"/>
                </a:solidFill>
                <a:latin typeface="URW DIN"/>
                <a:cs typeface="URW DIN"/>
              </a:rPr>
              <a:t>Portable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,</a:t>
            </a:r>
            <a:r>
              <a:rPr sz="2700" b="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self</a:t>
            </a:r>
            <a:r>
              <a:rPr sz="2700" b="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administered</a:t>
            </a:r>
            <a:r>
              <a:rPr sz="2700" b="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spc="-10" dirty="0">
                <a:solidFill>
                  <a:srgbClr val="404040"/>
                </a:solidFill>
                <a:latin typeface="URWDIN-Light"/>
                <a:cs typeface="URWDIN-Light"/>
              </a:rPr>
              <a:t>device</a:t>
            </a:r>
            <a:r>
              <a:rPr sz="2325" b="0" spc="-15" baseline="32258" dirty="0">
                <a:solidFill>
                  <a:srgbClr val="404040"/>
                </a:solidFill>
                <a:latin typeface="URWDIN-Light"/>
                <a:cs typeface="URWDIN-Light"/>
              </a:rPr>
              <a:t>1</a:t>
            </a:r>
            <a:endParaRPr sz="2325" baseline="32258">
              <a:latin typeface="URWDIN-Light"/>
              <a:cs typeface="URWDIN-Light"/>
            </a:endParaRPr>
          </a:p>
          <a:p>
            <a:pPr marL="295275" indent="-257810">
              <a:lnSpc>
                <a:spcPct val="100000"/>
              </a:lnSpc>
              <a:spcBef>
                <a:spcPts val="1345"/>
              </a:spcBef>
              <a:buFont typeface="URWDIN-Light"/>
              <a:buChar char="•"/>
              <a:tabLst>
                <a:tab pos="295910" algn="l"/>
              </a:tabLst>
            </a:pPr>
            <a:r>
              <a:rPr sz="2700" b="0" dirty="0">
                <a:solidFill>
                  <a:srgbClr val="404040"/>
                </a:solidFill>
                <a:latin typeface="URW DIN"/>
                <a:cs typeface="URW DIN"/>
              </a:rPr>
              <a:t>Effective</a:t>
            </a:r>
            <a:r>
              <a:rPr sz="2700" b="0" spc="2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pain</a:t>
            </a:r>
            <a:r>
              <a:rPr sz="2700" b="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relief</a:t>
            </a:r>
            <a:r>
              <a:rPr sz="2700" b="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within</a:t>
            </a:r>
            <a:r>
              <a:rPr sz="2700" b="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 DIN"/>
                <a:cs typeface="URW DIN"/>
              </a:rPr>
              <a:t>6–10</a:t>
            </a:r>
            <a:r>
              <a:rPr sz="2700" b="0" spc="2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 DIN"/>
                <a:cs typeface="URW DIN"/>
              </a:rPr>
              <a:t>breaths</a:t>
            </a:r>
            <a:r>
              <a:rPr sz="2325" b="0" baseline="32258" dirty="0">
                <a:solidFill>
                  <a:srgbClr val="404040"/>
                </a:solidFill>
                <a:latin typeface="URWDIN-Light"/>
                <a:cs typeface="URWDIN-Light"/>
              </a:rPr>
              <a:t>1-4</a:t>
            </a:r>
            <a:r>
              <a:rPr sz="2325" b="0" spc="375" baseline="32258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2700" b="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 DIN"/>
                <a:cs typeface="URW DIN"/>
              </a:rPr>
              <a:t>rapid</a:t>
            </a:r>
            <a:r>
              <a:rPr sz="2700" b="0" spc="2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b="0" spc="-10" dirty="0">
                <a:solidFill>
                  <a:srgbClr val="404040"/>
                </a:solidFill>
                <a:latin typeface="URW DIN"/>
                <a:cs typeface="URW DIN"/>
              </a:rPr>
              <a:t>offset</a:t>
            </a:r>
            <a:endParaRPr sz="2700">
              <a:latin typeface="URW DIN"/>
              <a:cs typeface="URW DIN"/>
            </a:endParaRPr>
          </a:p>
          <a:p>
            <a:pPr marL="295275" indent="-257810">
              <a:lnSpc>
                <a:spcPct val="100000"/>
              </a:lnSpc>
              <a:spcBef>
                <a:spcPts val="1340"/>
              </a:spcBef>
              <a:buChar char="•"/>
              <a:tabLst>
                <a:tab pos="295910" algn="l"/>
              </a:tabLst>
            </a:pP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Established</a:t>
            </a:r>
            <a:r>
              <a:rPr sz="2700" b="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safety</a:t>
            </a:r>
            <a:r>
              <a:rPr sz="2700" b="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profile</a:t>
            </a:r>
            <a:r>
              <a:rPr sz="2700" b="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with</a:t>
            </a:r>
            <a:r>
              <a:rPr sz="2700" b="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over</a:t>
            </a:r>
            <a:r>
              <a:rPr sz="2700" b="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 DIN"/>
                <a:cs typeface="URW DIN"/>
              </a:rPr>
              <a:t>8</a:t>
            </a:r>
            <a:r>
              <a:rPr sz="2700" b="0" spc="4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 DIN"/>
                <a:cs typeface="URW DIN"/>
              </a:rPr>
              <a:t>million</a:t>
            </a:r>
            <a:r>
              <a:rPr sz="2700" b="0" spc="4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b="0" spc="-20" dirty="0">
                <a:solidFill>
                  <a:srgbClr val="404040"/>
                </a:solidFill>
                <a:latin typeface="URW DIN"/>
                <a:cs typeface="URW DIN"/>
              </a:rPr>
              <a:t>uses</a:t>
            </a:r>
            <a:endParaRPr sz="2700">
              <a:latin typeface="URW DIN"/>
              <a:cs typeface="URW DIN"/>
            </a:endParaRPr>
          </a:p>
          <a:p>
            <a:pPr marL="226060" marR="1064260" indent="-188595">
              <a:lnSpc>
                <a:spcPct val="100800"/>
              </a:lnSpc>
              <a:spcBef>
                <a:spcPts val="1320"/>
              </a:spcBef>
              <a:buFont typeface="URWDIN-Light"/>
              <a:buChar char="•"/>
              <a:tabLst>
                <a:tab pos="295910" algn="l"/>
                <a:tab pos="8066405" algn="l"/>
              </a:tabLst>
            </a:pPr>
            <a:r>
              <a:rPr sz="2700" b="0" dirty="0">
                <a:solidFill>
                  <a:srgbClr val="404040"/>
                </a:solidFill>
                <a:latin typeface="URW DIN"/>
                <a:cs typeface="URW DIN"/>
              </a:rPr>
              <a:t>Well</a:t>
            </a:r>
            <a:r>
              <a:rPr sz="2700" b="0" spc="2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 DIN"/>
                <a:cs typeface="URW DIN"/>
              </a:rPr>
              <a:t>tolerated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,</a:t>
            </a:r>
            <a:r>
              <a:rPr sz="2700" b="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with</a:t>
            </a:r>
            <a:r>
              <a:rPr sz="2700" b="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2700" b="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majority</a:t>
            </a:r>
            <a:r>
              <a:rPr sz="2700" b="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2700" b="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adverse</a:t>
            </a:r>
            <a:r>
              <a:rPr sz="2700" b="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spc="-10" dirty="0">
                <a:solidFill>
                  <a:srgbClr val="404040"/>
                </a:solidFill>
                <a:latin typeface="URWDIN-Light"/>
                <a:cs typeface="URWDIN-Light"/>
              </a:rPr>
              <a:t>events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	mild</a:t>
            </a:r>
            <a:r>
              <a:rPr sz="2700" b="0" spc="-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spc="-25" dirty="0">
                <a:solidFill>
                  <a:srgbClr val="404040"/>
                </a:solidFill>
                <a:latin typeface="URWDIN-Light"/>
                <a:cs typeface="URWDIN-Light"/>
              </a:rPr>
              <a:t>and </a:t>
            </a:r>
            <a:r>
              <a:rPr sz="2700" b="0" spc="-10" dirty="0">
                <a:solidFill>
                  <a:srgbClr val="404040"/>
                </a:solidFill>
                <a:latin typeface="URWDIN-Light"/>
                <a:cs typeface="URWDIN-Light"/>
              </a:rPr>
              <a:t>transient</a:t>
            </a:r>
            <a:r>
              <a:rPr sz="2325" b="0" spc="-15" baseline="32258" dirty="0">
                <a:solidFill>
                  <a:srgbClr val="404040"/>
                </a:solidFill>
                <a:latin typeface="URWDIN-Light"/>
                <a:cs typeface="URWDIN-Light"/>
              </a:rPr>
              <a:t>1,2</a:t>
            </a:r>
            <a:endParaRPr sz="2325" baseline="32258">
              <a:latin typeface="URWDIN-Light"/>
              <a:cs typeface="URWDIN-Light"/>
            </a:endParaRPr>
          </a:p>
          <a:p>
            <a:pPr marL="295275" indent="-257810">
              <a:lnSpc>
                <a:spcPct val="100000"/>
              </a:lnSpc>
              <a:spcBef>
                <a:spcPts val="1345"/>
              </a:spcBef>
              <a:buChar char="•"/>
              <a:tabLst>
                <a:tab pos="295910" algn="l"/>
              </a:tabLst>
            </a:pP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Approved</a:t>
            </a:r>
            <a:r>
              <a:rPr sz="2700" b="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for</a:t>
            </a:r>
            <a:r>
              <a:rPr sz="2700" b="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use</a:t>
            </a:r>
            <a:r>
              <a:rPr sz="2700" b="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700" b="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 DIN"/>
                <a:cs typeface="URW DIN"/>
              </a:rPr>
              <a:t>children</a:t>
            </a:r>
            <a:r>
              <a:rPr sz="2700" b="0" spc="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700" b="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spc="-10" dirty="0">
                <a:solidFill>
                  <a:srgbClr val="404040"/>
                </a:solidFill>
                <a:latin typeface="URWDIN-Light"/>
                <a:cs typeface="URWDIN-Light"/>
              </a:rPr>
              <a:t>Australia</a:t>
            </a:r>
            <a:r>
              <a:rPr sz="2325" b="0" spc="-15" baseline="32258" dirty="0">
                <a:solidFill>
                  <a:srgbClr val="404040"/>
                </a:solidFill>
                <a:latin typeface="URWDIN-Light"/>
                <a:cs typeface="URWDIN-Light"/>
              </a:rPr>
              <a:t>1</a:t>
            </a:r>
            <a:endParaRPr sz="2325" baseline="32258">
              <a:latin typeface="URWDIN-Light"/>
              <a:cs typeface="URWDIN-Light"/>
            </a:endParaRPr>
          </a:p>
          <a:p>
            <a:pPr marL="226060" marR="30480" indent="-188595">
              <a:lnSpc>
                <a:spcPct val="100800"/>
              </a:lnSpc>
              <a:spcBef>
                <a:spcPts val="1315"/>
              </a:spcBef>
              <a:buFont typeface="URWDIN-Light"/>
              <a:buChar char="•"/>
              <a:tabLst>
                <a:tab pos="295910" algn="l"/>
              </a:tabLst>
            </a:pPr>
            <a:r>
              <a:rPr sz="2700" b="0" dirty="0">
                <a:solidFill>
                  <a:srgbClr val="404040"/>
                </a:solidFill>
                <a:latin typeface="URW DIN"/>
                <a:cs typeface="URW DIN"/>
              </a:rPr>
              <a:t>Efficiency</a:t>
            </a:r>
            <a:r>
              <a:rPr sz="2700" b="0" spc="3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 DIN"/>
                <a:cs typeface="URW DIN"/>
              </a:rPr>
              <a:t>benefits</a:t>
            </a:r>
            <a:r>
              <a:rPr sz="2700" b="0" spc="4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 DIN"/>
                <a:cs typeface="URW DIN"/>
              </a:rPr>
              <a:t>of</a:t>
            </a:r>
            <a:r>
              <a:rPr sz="2700" b="0" spc="4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 DIN"/>
                <a:cs typeface="URW DIN"/>
              </a:rPr>
              <a:t>Penthrox</a:t>
            </a:r>
            <a:r>
              <a:rPr sz="2700" b="0" spc="4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700" b="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hospital</a:t>
            </a:r>
            <a:r>
              <a:rPr sz="2700" b="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emergency</a:t>
            </a:r>
            <a:r>
              <a:rPr sz="2700" b="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spc="-10" dirty="0">
                <a:solidFill>
                  <a:srgbClr val="404040"/>
                </a:solidFill>
                <a:latin typeface="URWDIN-Light"/>
                <a:cs typeface="URWDIN-Light"/>
              </a:rPr>
              <a:t>departments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illustrated</a:t>
            </a:r>
            <a:r>
              <a:rPr sz="2700" b="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700" b="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dirty="0">
                <a:solidFill>
                  <a:srgbClr val="404040"/>
                </a:solidFill>
                <a:latin typeface="URWDIN-Light"/>
                <a:cs typeface="URWDIN-Light"/>
              </a:rPr>
              <a:t>British</a:t>
            </a:r>
            <a:r>
              <a:rPr sz="2700" b="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b="0" spc="-10" dirty="0">
                <a:solidFill>
                  <a:srgbClr val="404040"/>
                </a:solidFill>
                <a:latin typeface="URWDIN-Light"/>
                <a:cs typeface="URWDIN-Light"/>
              </a:rPr>
              <a:t>study</a:t>
            </a:r>
            <a:r>
              <a:rPr sz="2325" b="0" spc="-15" baseline="32258" dirty="0">
                <a:solidFill>
                  <a:srgbClr val="404040"/>
                </a:solidFill>
                <a:latin typeface="URWDIN-Light"/>
                <a:cs typeface="URWDIN-Light"/>
              </a:rPr>
              <a:t>5</a:t>
            </a:r>
            <a:endParaRPr sz="2325" baseline="32258">
              <a:latin typeface="URWDIN-Light"/>
              <a:cs typeface="URWDIN-Ligh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934191" y="3066485"/>
            <a:ext cx="7070725" cy="6650990"/>
            <a:chOff x="11934191" y="3066485"/>
            <a:chExt cx="7070725" cy="6650990"/>
          </a:xfrm>
        </p:grpSpPr>
        <p:sp>
          <p:nvSpPr>
            <p:cNvPr id="5" name="object 5"/>
            <p:cNvSpPr/>
            <p:nvPr/>
          </p:nvSpPr>
          <p:spPr>
            <a:xfrm>
              <a:off x="11934191" y="3066485"/>
              <a:ext cx="7070725" cy="6650990"/>
            </a:xfrm>
            <a:custGeom>
              <a:avLst/>
              <a:gdLst/>
              <a:ahLst/>
              <a:cxnLst/>
              <a:rect l="l" t="t" r="r" b="b"/>
              <a:pathLst>
                <a:path w="7070725" h="6650990">
                  <a:moveTo>
                    <a:pt x="6808693" y="0"/>
                  </a:moveTo>
                  <a:lnTo>
                    <a:pt x="261772" y="0"/>
                  </a:lnTo>
                  <a:lnTo>
                    <a:pt x="214718" y="4217"/>
                  </a:lnTo>
                  <a:lnTo>
                    <a:pt x="170431" y="16377"/>
                  </a:lnTo>
                  <a:lnTo>
                    <a:pt x="129651" y="35739"/>
                  </a:lnTo>
                  <a:lnTo>
                    <a:pt x="93116" y="61565"/>
                  </a:lnTo>
                  <a:lnTo>
                    <a:pt x="61565" y="93116"/>
                  </a:lnTo>
                  <a:lnTo>
                    <a:pt x="35739" y="129651"/>
                  </a:lnTo>
                  <a:lnTo>
                    <a:pt x="16377" y="170431"/>
                  </a:lnTo>
                  <a:lnTo>
                    <a:pt x="4217" y="214718"/>
                  </a:lnTo>
                  <a:lnTo>
                    <a:pt x="0" y="261772"/>
                  </a:lnTo>
                  <a:lnTo>
                    <a:pt x="0" y="6388726"/>
                  </a:lnTo>
                  <a:lnTo>
                    <a:pt x="4217" y="6435780"/>
                  </a:lnTo>
                  <a:lnTo>
                    <a:pt x="16377" y="6480067"/>
                  </a:lnTo>
                  <a:lnTo>
                    <a:pt x="35739" y="6520847"/>
                  </a:lnTo>
                  <a:lnTo>
                    <a:pt x="61565" y="6557382"/>
                  </a:lnTo>
                  <a:lnTo>
                    <a:pt x="93116" y="6588933"/>
                  </a:lnTo>
                  <a:lnTo>
                    <a:pt x="129651" y="6614759"/>
                  </a:lnTo>
                  <a:lnTo>
                    <a:pt x="170431" y="6634121"/>
                  </a:lnTo>
                  <a:lnTo>
                    <a:pt x="214718" y="6646281"/>
                  </a:lnTo>
                  <a:lnTo>
                    <a:pt x="261772" y="6650499"/>
                  </a:lnTo>
                  <a:lnTo>
                    <a:pt x="6808693" y="6650499"/>
                  </a:lnTo>
                  <a:lnTo>
                    <a:pt x="6855746" y="6646281"/>
                  </a:lnTo>
                  <a:lnTo>
                    <a:pt x="6900033" y="6634121"/>
                  </a:lnTo>
                  <a:lnTo>
                    <a:pt x="6940814" y="6614759"/>
                  </a:lnTo>
                  <a:lnTo>
                    <a:pt x="6977349" y="6588933"/>
                  </a:lnTo>
                  <a:lnTo>
                    <a:pt x="7008899" y="6557382"/>
                  </a:lnTo>
                  <a:lnTo>
                    <a:pt x="7034725" y="6520847"/>
                  </a:lnTo>
                  <a:lnTo>
                    <a:pt x="7054088" y="6480067"/>
                  </a:lnTo>
                  <a:lnTo>
                    <a:pt x="7066247" y="6435780"/>
                  </a:lnTo>
                  <a:lnTo>
                    <a:pt x="7070465" y="6388726"/>
                  </a:lnTo>
                  <a:lnTo>
                    <a:pt x="7070465" y="261772"/>
                  </a:lnTo>
                  <a:lnTo>
                    <a:pt x="7066247" y="214718"/>
                  </a:lnTo>
                  <a:lnTo>
                    <a:pt x="7054088" y="170431"/>
                  </a:lnTo>
                  <a:lnTo>
                    <a:pt x="7034725" y="129651"/>
                  </a:lnTo>
                  <a:lnTo>
                    <a:pt x="7008899" y="93116"/>
                  </a:lnTo>
                  <a:lnTo>
                    <a:pt x="6977349" y="61565"/>
                  </a:lnTo>
                  <a:lnTo>
                    <a:pt x="6940814" y="35739"/>
                  </a:lnTo>
                  <a:lnTo>
                    <a:pt x="6900033" y="16377"/>
                  </a:lnTo>
                  <a:lnTo>
                    <a:pt x="6855746" y="4217"/>
                  </a:lnTo>
                  <a:lnTo>
                    <a:pt x="6808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34191" y="3067550"/>
              <a:ext cx="7070465" cy="589552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298443" y="3231683"/>
            <a:ext cx="4070350" cy="4654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850" dirty="0">
                <a:solidFill>
                  <a:srgbClr val="296BB8"/>
                </a:solidFill>
                <a:latin typeface="URW DIN"/>
                <a:cs typeface="URW DIN"/>
              </a:rPr>
              <a:t>The</a:t>
            </a:r>
            <a:r>
              <a:rPr sz="2850" spc="80" dirty="0">
                <a:solidFill>
                  <a:srgbClr val="296BB8"/>
                </a:solidFill>
                <a:latin typeface="URW DIN"/>
                <a:cs typeface="URW DIN"/>
              </a:rPr>
              <a:t> </a:t>
            </a:r>
            <a:r>
              <a:rPr sz="2850" dirty="0">
                <a:solidFill>
                  <a:srgbClr val="296BB8"/>
                </a:solidFill>
                <a:latin typeface="URW DIN"/>
                <a:cs typeface="URW DIN"/>
              </a:rPr>
              <a:t>iconic</a:t>
            </a:r>
            <a:r>
              <a:rPr sz="2850" spc="90" dirty="0">
                <a:solidFill>
                  <a:srgbClr val="296BB8"/>
                </a:solidFill>
                <a:latin typeface="URW DIN"/>
                <a:cs typeface="URW DIN"/>
              </a:rPr>
              <a:t> </a:t>
            </a:r>
            <a:r>
              <a:rPr sz="2850" b="1" i="1" dirty="0">
                <a:solidFill>
                  <a:srgbClr val="296BB8"/>
                </a:solidFill>
                <a:latin typeface="URWDIN-DemiItalic"/>
                <a:cs typeface="URWDIN-DemiItalic"/>
              </a:rPr>
              <a:t>Green</a:t>
            </a:r>
            <a:r>
              <a:rPr sz="2850" b="1" i="1" spc="95" dirty="0">
                <a:solidFill>
                  <a:srgbClr val="296BB8"/>
                </a:solidFill>
                <a:latin typeface="URWDIN-DemiItalic"/>
                <a:cs typeface="URWDIN-DemiItalic"/>
              </a:rPr>
              <a:t> </a:t>
            </a:r>
            <a:r>
              <a:rPr sz="2850" b="1" i="1" spc="-10" dirty="0">
                <a:solidFill>
                  <a:srgbClr val="296BB8"/>
                </a:solidFill>
                <a:latin typeface="URWDIN-DemiItalic"/>
                <a:cs typeface="URWDIN-DemiItalic"/>
              </a:rPr>
              <a:t>Whistle</a:t>
            </a:r>
            <a:endParaRPr sz="2850">
              <a:latin typeface="URWDIN-DemiItalic"/>
              <a:cs typeface="URWDIN-DemiItal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5553" y="10471408"/>
            <a:ext cx="410209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25" dirty="0">
                <a:solidFill>
                  <a:srgbClr val="2A5796"/>
                </a:solidFill>
                <a:latin typeface="URWDIN-Black"/>
                <a:cs typeface="URWDIN-Black"/>
              </a:rPr>
              <a:t>18</a:t>
            </a:r>
            <a:endParaRPr sz="2800">
              <a:latin typeface="URWDIN-Black"/>
              <a:cs typeface="URWDIN-Blac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8109179" y="10472566"/>
            <a:ext cx="1466215" cy="646430"/>
            <a:chOff x="18109179" y="10472566"/>
            <a:chExt cx="1466215" cy="646430"/>
          </a:xfrm>
        </p:grpSpPr>
        <p:sp>
          <p:nvSpPr>
            <p:cNvPr id="10" name="object 10"/>
            <p:cNvSpPr/>
            <p:nvPr/>
          </p:nvSpPr>
          <p:spPr>
            <a:xfrm>
              <a:off x="19052331" y="10538988"/>
              <a:ext cx="16510" cy="132715"/>
            </a:xfrm>
            <a:custGeom>
              <a:avLst/>
              <a:gdLst/>
              <a:ahLst/>
              <a:cxnLst/>
              <a:rect l="l" t="t" r="r" b="b"/>
              <a:pathLst>
                <a:path w="16509" h="132715">
                  <a:moveTo>
                    <a:pt x="16156" y="0"/>
                  </a:moveTo>
                  <a:lnTo>
                    <a:pt x="0" y="0"/>
                  </a:lnTo>
                  <a:lnTo>
                    <a:pt x="0" y="132226"/>
                  </a:lnTo>
                  <a:lnTo>
                    <a:pt x="16156" y="132226"/>
                  </a:lnTo>
                  <a:lnTo>
                    <a:pt x="1615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09179" y="10472566"/>
              <a:ext cx="1465664" cy="64643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246424" y="10505093"/>
            <a:ext cx="15353030" cy="402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90"/>
              </a:spcBef>
            </a:pPr>
            <a:r>
              <a:rPr sz="1200" dirty="0">
                <a:latin typeface="URWDIN-Light"/>
                <a:cs typeface="URWDIN-Light"/>
              </a:rPr>
              <a:t>1.</a:t>
            </a:r>
            <a:r>
              <a:rPr sz="1200" spc="10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Penthrox®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(methoxyflurane)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Approved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Product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Information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13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December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2019.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2.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Coffey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spc="-20" dirty="0">
                <a:latin typeface="URWDIN-Light"/>
                <a:cs typeface="URWDIN-Light"/>
              </a:rPr>
              <a:t>F,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et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al.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Emerg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Med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J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2014;31:613-618.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3.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Grindlay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J,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Babl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FE.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Emerg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Med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Australasia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2009;21:4-11.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4.</a:t>
            </a:r>
            <a:r>
              <a:rPr sz="1200" spc="11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Penthrox®</a:t>
            </a:r>
            <a:r>
              <a:rPr sz="1200" spc="459" dirty="0">
                <a:latin typeface="URWDIN-Light"/>
                <a:cs typeface="URWDIN-Light"/>
              </a:rPr>
              <a:t> </a:t>
            </a:r>
            <a:r>
              <a:rPr sz="1200" spc="-10" dirty="0">
                <a:latin typeface="URWDIN-Light"/>
                <a:cs typeface="URWDIN-Light"/>
              </a:rPr>
              <a:t>(methoxyflurane) </a:t>
            </a:r>
            <a:r>
              <a:rPr sz="1200" dirty="0">
                <a:latin typeface="URWDIN-Light"/>
                <a:cs typeface="URWDIN-Light"/>
              </a:rPr>
              <a:t>Consumer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Medicine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Information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February</a:t>
            </a:r>
            <a:r>
              <a:rPr sz="1200" spc="13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2020.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5.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Craigavon,</a:t>
            </a:r>
            <a:r>
              <a:rPr sz="1200" spc="13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N.I.,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An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inhaled</a:t>
            </a:r>
            <a:r>
              <a:rPr sz="1200" spc="13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analgesic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31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March</a:t>
            </a:r>
            <a:r>
              <a:rPr sz="1200" spc="130" dirty="0">
                <a:latin typeface="URWDIN-Light"/>
                <a:cs typeface="URWDIN-Light"/>
              </a:rPr>
              <a:t> </a:t>
            </a:r>
            <a:r>
              <a:rPr sz="1200" spc="-20" dirty="0">
                <a:latin typeface="URWDIN-Light"/>
                <a:cs typeface="URWDIN-Light"/>
              </a:rPr>
              <a:t>2020</a:t>
            </a:r>
            <a:endParaRPr sz="1200">
              <a:latin typeface="URWDIN-Light"/>
              <a:cs typeface="URWDIN-Light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6653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Penthrox</a:t>
            </a:r>
          </a:p>
          <a:p>
            <a:pPr marL="25400">
              <a:lnSpc>
                <a:spcPct val="100000"/>
              </a:lnSpc>
              <a:spcBef>
                <a:spcPts val="170"/>
              </a:spcBef>
            </a:pPr>
            <a:r>
              <a:rPr sz="6100" b="1" dirty="0">
                <a:latin typeface="URW DIN"/>
                <a:cs typeface="URW DIN"/>
              </a:rPr>
              <a:t>Over</a:t>
            </a:r>
            <a:r>
              <a:rPr sz="6100" b="1" spc="15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8</a:t>
            </a:r>
            <a:r>
              <a:rPr sz="6100" b="1" spc="15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million</a:t>
            </a:r>
            <a:r>
              <a:rPr sz="6100" b="1" spc="15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used</a:t>
            </a:r>
            <a:r>
              <a:rPr sz="6100" b="1" spc="15" dirty="0">
                <a:latin typeface="URW DIN"/>
                <a:cs typeface="URW DIN"/>
              </a:rPr>
              <a:t> </a:t>
            </a:r>
            <a:r>
              <a:rPr sz="6100" b="1" spc="-10" dirty="0">
                <a:latin typeface="URW DIN"/>
                <a:cs typeface="URW DIN"/>
              </a:rPr>
              <a:t>worldwide</a:t>
            </a:r>
            <a:endParaRPr sz="6100">
              <a:latin typeface="URW DIN"/>
              <a:cs typeface="URW DI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8253" y="2617721"/>
            <a:ext cx="18848070" cy="7476490"/>
            <a:chOff x="628253" y="2617721"/>
            <a:chExt cx="18848070" cy="7476490"/>
          </a:xfrm>
        </p:grpSpPr>
        <p:sp>
          <p:nvSpPr>
            <p:cNvPr id="3" name="object 3"/>
            <p:cNvSpPr/>
            <p:nvPr/>
          </p:nvSpPr>
          <p:spPr>
            <a:xfrm>
              <a:off x="628253" y="2617721"/>
              <a:ext cx="18848070" cy="7476490"/>
            </a:xfrm>
            <a:custGeom>
              <a:avLst/>
              <a:gdLst/>
              <a:ahLst/>
              <a:cxnLst/>
              <a:rect l="l" t="t" r="r" b="b"/>
              <a:pathLst>
                <a:path w="18848070" h="7476490">
                  <a:moveTo>
                    <a:pt x="18585821" y="0"/>
                  </a:moveTo>
                  <a:lnTo>
                    <a:pt x="261772" y="0"/>
                  </a:lnTo>
                  <a:lnTo>
                    <a:pt x="214718" y="4217"/>
                  </a:lnTo>
                  <a:lnTo>
                    <a:pt x="170431" y="16377"/>
                  </a:lnTo>
                  <a:lnTo>
                    <a:pt x="129651" y="35739"/>
                  </a:lnTo>
                  <a:lnTo>
                    <a:pt x="93116" y="61565"/>
                  </a:lnTo>
                  <a:lnTo>
                    <a:pt x="61565" y="93116"/>
                  </a:lnTo>
                  <a:lnTo>
                    <a:pt x="35739" y="129651"/>
                  </a:lnTo>
                  <a:lnTo>
                    <a:pt x="16377" y="170431"/>
                  </a:lnTo>
                  <a:lnTo>
                    <a:pt x="4217" y="214718"/>
                  </a:lnTo>
                  <a:lnTo>
                    <a:pt x="0" y="261772"/>
                  </a:lnTo>
                  <a:lnTo>
                    <a:pt x="0" y="7214209"/>
                  </a:lnTo>
                  <a:lnTo>
                    <a:pt x="4217" y="7261263"/>
                  </a:lnTo>
                  <a:lnTo>
                    <a:pt x="16377" y="7305549"/>
                  </a:lnTo>
                  <a:lnTo>
                    <a:pt x="35739" y="7346330"/>
                  </a:lnTo>
                  <a:lnTo>
                    <a:pt x="61565" y="7382865"/>
                  </a:lnTo>
                  <a:lnTo>
                    <a:pt x="93116" y="7414415"/>
                  </a:lnTo>
                  <a:lnTo>
                    <a:pt x="129651" y="7440241"/>
                  </a:lnTo>
                  <a:lnTo>
                    <a:pt x="170431" y="7459604"/>
                  </a:lnTo>
                  <a:lnTo>
                    <a:pt x="214718" y="7471764"/>
                  </a:lnTo>
                  <a:lnTo>
                    <a:pt x="261772" y="7475981"/>
                  </a:lnTo>
                  <a:lnTo>
                    <a:pt x="18585821" y="7475981"/>
                  </a:lnTo>
                  <a:lnTo>
                    <a:pt x="18632875" y="7471764"/>
                  </a:lnTo>
                  <a:lnTo>
                    <a:pt x="18677161" y="7459604"/>
                  </a:lnTo>
                  <a:lnTo>
                    <a:pt x="18717942" y="7440241"/>
                  </a:lnTo>
                  <a:lnTo>
                    <a:pt x="18754477" y="7414415"/>
                  </a:lnTo>
                  <a:lnTo>
                    <a:pt x="18786027" y="7382865"/>
                  </a:lnTo>
                  <a:lnTo>
                    <a:pt x="18811853" y="7346330"/>
                  </a:lnTo>
                  <a:lnTo>
                    <a:pt x="18831216" y="7305549"/>
                  </a:lnTo>
                  <a:lnTo>
                    <a:pt x="18843376" y="7261263"/>
                  </a:lnTo>
                  <a:lnTo>
                    <a:pt x="18847593" y="7214209"/>
                  </a:lnTo>
                  <a:lnTo>
                    <a:pt x="18847593" y="261772"/>
                  </a:lnTo>
                  <a:lnTo>
                    <a:pt x="18843376" y="214718"/>
                  </a:lnTo>
                  <a:lnTo>
                    <a:pt x="18831216" y="170431"/>
                  </a:lnTo>
                  <a:lnTo>
                    <a:pt x="18811853" y="129651"/>
                  </a:lnTo>
                  <a:lnTo>
                    <a:pt x="18786027" y="93116"/>
                  </a:lnTo>
                  <a:lnTo>
                    <a:pt x="18754477" y="61565"/>
                  </a:lnTo>
                  <a:lnTo>
                    <a:pt x="18717942" y="35739"/>
                  </a:lnTo>
                  <a:lnTo>
                    <a:pt x="18677161" y="16377"/>
                  </a:lnTo>
                  <a:lnTo>
                    <a:pt x="18632875" y="4217"/>
                  </a:lnTo>
                  <a:lnTo>
                    <a:pt x="18585821" y="0"/>
                  </a:lnTo>
                  <a:close/>
                </a:path>
              </a:pathLst>
            </a:custGeom>
            <a:solidFill>
              <a:srgbClr val="DCEF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316016" y="3066485"/>
              <a:ext cx="8738870" cy="6650990"/>
            </a:xfrm>
            <a:custGeom>
              <a:avLst/>
              <a:gdLst/>
              <a:ahLst/>
              <a:cxnLst/>
              <a:rect l="l" t="t" r="r" b="b"/>
              <a:pathLst>
                <a:path w="8738869" h="6650990">
                  <a:moveTo>
                    <a:pt x="8477029" y="0"/>
                  </a:moveTo>
                  <a:lnTo>
                    <a:pt x="261772" y="0"/>
                  </a:lnTo>
                  <a:lnTo>
                    <a:pt x="214718" y="4217"/>
                  </a:lnTo>
                  <a:lnTo>
                    <a:pt x="170431" y="16377"/>
                  </a:lnTo>
                  <a:lnTo>
                    <a:pt x="129651" y="35739"/>
                  </a:lnTo>
                  <a:lnTo>
                    <a:pt x="93116" y="61565"/>
                  </a:lnTo>
                  <a:lnTo>
                    <a:pt x="61565" y="93116"/>
                  </a:lnTo>
                  <a:lnTo>
                    <a:pt x="35739" y="129651"/>
                  </a:lnTo>
                  <a:lnTo>
                    <a:pt x="16377" y="170431"/>
                  </a:lnTo>
                  <a:lnTo>
                    <a:pt x="4217" y="214718"/>
                  </a:lnTo>
                  <a:lnTo>
                    <a:pt x="0" y="261772"/>
                  </a:lnTo>
                  <a:lnTo>
                    <a:pt x="0" y="6388601"/>
                  </a:lnTo>
                  <a:lnTo>
                    <a:pt x="4217" y="6435657"/>
                  </a:lnTo>
                  <a:lnTo>
                    <a:pt x="16377" y="6479945"/>
                  </a:lnTo>
                  <a:lnTo>
                    <a:pt x="35739" y="6520726"/>
                  </a:lnTo>
                  <a:lnTo>
                    <a:pt x="61565" y="6557261"/>
                  </a:lnTo>
                  <a:lnTo>
                    <a:pt x="93116" y="6588810"/>
                  </a:lnTo>
                  <a:lnTo>
                    <a:pt x="129651" y="6614635"/>
                  </a:lnTo>
                  <a:lnTo>
                    <a:pt x="170431" y="6633997"/>
                  </a:lnTo>
                  <a:lnTo>
                    <a:pt x="214718" y="6646156"/>
                  </a:lnTo>
                  <a:lnTo>
                    <a:pt x="261772" y="6650373"/>
                  </a:lnTo>
                  <a:lnTo>
                    <a:pt x="8477029" y="6650373"/>
                  </a:lnTo>
                  <a:lnTo>
                    <a:pt x="8524083" y="6646156"/>
                  </a:lnTo>
                  <a:lnTo>
                    <a:pt x="8568370" y="6633997"/>
                  </a:lnTo>
                  <a:lnTo>
                    <a:pt x="8609150" y="6614635"/>
                  </a:lnTo>
                  <a:lnTo>
                    <a:pt x="8645685" y="6588810"/>
                  </a:lnTo>
                  <a:lnTo>
                    <a:pt x="8677236" y="6557261"/>
                  </a:lnTo>
                  <a:lnTo>
                    <a:pt x="8703062" y="6520726"/>
                  </a:lnTo>
                  <a:lnTo>
                    <a:pt x="8722424" y="6479945"/>
                  </a:lnTo>
                  <a:lnTo>
                    <a:pt x="8734584" y="6435657"/>
                  </a:lnTo>
                  <a:lnTo>
                    <a:pt x="8738801" y="6388601"/>
                  </a:lnTo>
                  <a:lnTo>
                    <a:pt x="8738801" y="261772"/>
                  </a:lnTo>
                  <a:lnTo>
                    <a:pt x="8734584" y="214718"/>
                  </a:lnTo>
                  <a:lnTo>
                    <a:pt x="8722424" y="170431"/>
                  </a:lnTo>
                  <a:lnTo>
                    <a:pt x="8703062" y="129651"/>
                  </a:lnTo>
                  <a:lnTo>
                    <a:pt x="8677236" y="93116"/>
                  </a:lnTo>
                  <a:lnTo>
                    <a:pt x="8645685" y="61565"/>
                  </a:lnTo>
                  <a:lnTo>
                    <a:pt x="8609150" y="35739"/>
                  </a:lnTo>
                  <a:lnTo>
                    <a:pt x="8568370" y="16377"/>
                  </a:lnTo>
                  <a:lnTo>
                    <a:pt x="8524083" y="4217"/>
                  </a:lnTo>
                  <a:lnTo>
                    <a:pt x="8477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05822" y="3851508"/>
              <a:ext cx="8612595" cy="508032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15553" y="10471408"/>
            <a:ext cx="410209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25" dirty="0">
                <a:solidFill>
                  <a:srgbClr val="2A5796"/>
                </a:solidFill>
                <a:latin typeface="URWDIN-Black"/>
                <a:cs typeface="URWDIN-Black"/>
              </a:rPr>
              <a:t>19</a:t>
            </a:r>
            <a:endParaRPr sz="2800">
              <a:latin typeface="URWDIN-Black"/>
              <a:cs typeface="URWDIN-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8109179" y="10472566"/>
            <a:ext cx="1466215" cy="646430"/>
            <a:chOff x="18109179" y="10472566"/>
            <a:chExt cx="1466215" cy="646430"/>
          </a:xfrm>
        </p:grpSpPr>
        <p:sp>
          <p:nvSpPr>
            <p:cNvPr id="8" name="object 8"/>
            <p:cNvSpPr/>
            <p:nvPr/>
          </p:nvSpPr>
          <p:spPr>
            <a:xfrm>
              <a:off x="19052331" y="10538988"/>
              <a:ext cx="16510" cy="132715"/>
            </a:xfrm>
            <a:custGeom>
              <a:avLst/>
              <a:gdLst/>
              <a:ahLst/>
              <a:cxnLst/>
              <a:rect l="l" t="t" r="r" b="b"/>
              <a:pathLst>
                <a:path w="16509" h="132715">
                  <a:moveTo>
                    <a:pt x="16156" y="0"/>
                  </a:moveTo>
                  <a:lnTo>
                    <a:pt x="0" y="0"/>
                  </a:lnTo>
                  <a:lnTo>
                    <a:pt x="0" y="132226"/>
                  </a:lnTo>
                  <a:lnTo>
                    <a:pt x="16156" y="132226"/>
                  </a:lnTo>
                  <a:lnTo>
                    <a:pt x="1615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09179" y="10472566"/>
              <a:ext cx="1465664" cy="64643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1658973" y="3999004"/>
            <a:ext cx="6183630" cy="591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4175125" algn="l"/>
              </a:tabLst>
            </a:pP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At</a:t>
            </a:r>
            <a:r>
              <a:rPr sz="3700" b="1" spc="2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spc="-20" dirty="0">
                <a:solidFill>
                  <a:srgbClr val="4C4C4C"/>
                </a:solidFill>
                <a:latin typeface="URWDIN-Demi"/>
                <a:cs typeface="URWDIN-Demi"/>
              </a:rPr>
              <a:t>home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	On</a:t>
            </a:r>
            <a:r>
              <a:rPr sz="3700" b="1" spc="-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the</a:t>
            </a:r>
            <a:r>
              <a:rPr sz="3700" b="1" spc="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spc="-25" dirty="0">
                <a:solidFill>
                  <a:srgbClr val="4C4C4C"/>
                </a:solidFill>
                <a:latin typeface="URWDIN-Demi"/>
                <a:cs typeface="URWDIN-Demi"/>
              </a:rPr>
              <a:t>go</a:t>
            </a:r>
            <a:endParaRPr sz="3700">
              <a:latin typeface="URWDIN-Demi"/>
              <a:cs typeface="URWDIN-Dem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6653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Respiratory</a:t>
            </a:r>
          </a:p>
          <a:p>
            <a:pPr marL="25400">
              <a:lnSpc>
                <a:spcPct val="100000"/>
              </a:lnSpc>
              <a:spcBef>
                <a:spcPts val="170"/>
              </a:spcBef>
            </a:pPr>
            <a:r>
              <a:rPr sz="6100" b="1" spc="50" dirty="0">
                <a:latin typeface="URW DIN"/>
                <a:cs typeface="URW DIN"/>
              </a:rPr>
              <a:t>Assisting</a:t>
            </a:r>
            <a:r>
              <a:rPr sz="6100" b="1" spc="75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patients</a:t>
            </a:r>
            <a:r>
              <a:rPr sz="6100" b="1" spc="80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manage</a:t>
            </a:r>
            <a:r>
              <a:rPr sz="6100" b="1" spc="75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asthma</a:t>
            </a:r>
            <a:r>
              <a:rPr sz="6100" b="1" spc="80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and</a:t>
            </a:r>
            <a:r>
              <a:rPr sz="6100" b="1" spc="80" dirty="0">
                <a:latin typeface="URW DIN"/>
                <a:cs typeface="URW DIN"/>
              </a:rPr>
              <a:t> </a:t>
            </a:r>
            <a:r>
              <a:rPr sz="6100" b="1" spc="-10" dirty="0">
                <a:latin typeface="URW DIN"/>
                <a:cs typeface="URW DIN"/>
              </a:rPr>
              <a:t>COPD</a:t>
            </a:r>
            <a:r>
              <a:rPr sz="5325" b="1" spc="-15" baseline="32081" dirty="0">
                <a:latin typeface="URW DIN"/>
                <a:cs typeface="URW DIN"/>
              </a:rPr>
              <a:t>1</a:t>
            </a:r>
            <a:endParaRPr sz="5325" baseline="32081">
              <a:latin typeface="URW DIN"/>
              <a:cs typeface="URW DI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52712" y="2919021"/>
            <a:ext cx="8576945" cy="11563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95"/>
              </a:spcBef>
            </a:pP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Providing</a:t>
            </a:r>
            <a:r>
              <a:rPr sz="3700" b="1" spc="10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pharmacies,</a:t>
            </a:r>
            <a:r>
              <a:rPr sz="3700" b="1" spc="10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medical</a:t>
            </a:r>
            <a:r>
              <a:rPr sz="3700" b="1" spc="10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spc="-10" dirty="0">
                <a:solidFill>
                  <a:srgbClr val="4C4C4C"/>
                </a:solidFill>
                <a:latin typeface="URWDIN-Demi"/>
                <a:cs typeface="URWDIN-Demi"/>
              </a:rPr>
              <a:t>clinics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and</a:t>
            </a:r>
            <a:r>
              <a:rPr sz="3700" b="1" spc="1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hospitals</a:t>
            </a:r>
            <a:r>
              <a:rPr sz="3700" b="1" spc="2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with</a:t>
            </a:r>
            <a:r>
              <a:rPr sz="3700" b="1" spc="2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a</a:t>
            </a:r>
            <a:r>
              <a:rPr sz="3700" b="1" spc="2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range</a:t>
            </a:r>
            <a:r>
              <a:rPr sz="3700" b="1" spc="2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of</a:t>
            </a:r>
            <a:r>
              <a:rPr sz="3700" b="1" spc="3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spc="-10" dirty="0">
                <a:solidFill>
                  <a:srgbClr val="4C4C4C"/>
                </a:solidFill>
                <a:latin typeface="URWDIN-Demi"/>
                <a:cs typeface="URWDIN-Demi"/>
              </a:rPr>
              <a:t>respiratory</a:t>
            </a:r>
            <a:endParaRPr sz="3700">
              <a:latin typeface="URWDIN-Demi"/>
              <a:cs typeface="URWDIN-Dem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27312" y="4049876"/>
            <a:ext cx="8552815" cy="11563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00299"/>
              </a:lnSpc>
              <a:spcBef>
                <a:spcPts val="95"/>
              </a:spcBef>
            </a:pP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devices</a:t>
            </a:r>
            <a:r>
              <a:rPr sz="3700" b="1" spc="9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which</a:t>
            </a:r>
            <a:r>
              <a:rPr sz="3700" b="1" spc="9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assist</a:t>
            </a:r>
            <a:r>
              <a:rPr sz="3700" b="1" spc="9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patients</a:t>
            </a:r>
            <a:r>
              <a:rPr sz="3700" b="1" spc="9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to</a:t>
            </a:r>
            <a:r>
              <a:rPr sz="3700" b="1" spc="9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spc="-10" dirty="0">
                <a:solidFill>
                  <a:srgbClr val="4C4C4C"/>
                </a:solidFill>
                <a:latin typeface="URWDIN-Demi"/>
                <a:cs typeface="URWDIN-Demi"/>
              </a:rPr>
              <a:t>manage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asthma</a:t>
            </a:r>
            <a:r>
              <a:rPr sz="3700" b="1" spc="45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dirty="0">
                <a:solidFill>
                  <a:srgbClr val="4C4C4C"/>
                </a:solidFill>
                <a:latin typeface="URWDIN-Demi"/>
                <a:cs typeface="URWDIN-Demi"/>
              </a:rPr>
              <a:t>and</a:t>
            </a:r>
            <a:r>
              <a:rPr sz="3700" b="1" spc="50" dirty="0">
                <a:solidFill>
                  <a:srgbClr val="4C4C4C"/>
                </a:solidFill>
                <a:latin typeface="URWDIN-Demi"/>
                <a:cs typeface="URWDIN-Demi"/>
              </a:rPr>
              <a:t> </a:t>
            </a:r>
            <a:r>
              <a:rPr sz="3700" b="1" spc="-10" dirty="0">
                <a:solidFill>
                  <a:srgbClr val="4C4C4C"/>
                </a:solidFill>
                <a:latin typeface="URWDIN-Demi"/>
                <a:cs typeface="URWDIN-Demi"/>
              </a:rPr>
              <a:t>COPD</a:t>
            </a:r>
            <a:r>
              <a:rPr sz="3225" b="1" spc="-15" baseline="32299" dirty="0">
                <a:solidFill>
                  <a:srgbClr val="4C4C4C"/>
                </a:solidFill>
                <a:latin typeface="URWDIN-Demi"/>
                <a:cs typeface="URWDIN-Demi"/>
              </a:rPr>
              <a:t>1</a:t>
            </a:r>
            <a:endParaRPr sz="3225" baseline="32299">
              <a:latin typeface="URWDIN-Demi"/>
              <a:cs typeface="URWDIN-Dem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52712" y="6076764"/>
            <a:ext cx="3206750" cy="19183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00660" indent="-188595">
              <a:lnSpc>
                <a:spcPct val="100000"/>
              </a:lnSpc>
              <a:spcBef>
                <a:spcPts val="120"/>
              </a:spcBef>
              <a:buSzPct val="96296"/>
              <a:buChar char="•"/>
              <a:tabLst>
                <a:tab pos="201295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Space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chambers</a:t>
            </a:r>
            <a:endParaRPr sz="2700">
              <a:latin typeface="URWDIN-Light"/>
              <a:cs typeface="URWDIN-Light"/>
            </a:endParaRPr>
          </a:p>
          <a:p>
            <a:pPr marL="200660" indent="-188595">
              <a:lnSpc>
                <a:spcPct val="100000"/>
              </a:lnSpc>
              <a:spcBef>
                <a:spcPts val="2580"/>
              </a:spcBef>
              <a:buSzPct val="96296"/>
              <a:buChar char="•"/>
              <a:tabLst>
                <a:tab pos="201295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Portable</a:t>
            </a:r>
            <a:r>
              <a:rPr sz="2700" spc="19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nebulisers</a:t>
            </a:r>
            <a:endParaRPr sz="2700">
              <a:latin typeface="URWDIN-Light"/>
              <a:cs typeface="URWDIN-Light"/>
            </a:endParaRPr>
          </a:p>
          <a:p>
            <a:pPr marL="200660" indent="-188595">
              <a:lnSpc>
                <a:spcPct val="100000"/>
              </a:lnSpc>
              <a:spcBef>
                <a:spcPts val="2580"/>
              </a:spcBef>
              <a:buSzPct val="96296"/>
              <a:buChar char="•"/>
              <a:tabLst>
                <a:tab pos="201295" algn="l"/>
              </a:tabLst>
            </a:pP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Silicon</a:t>
            </a:r>
            <a:r>
              <a:rPr sz="2700" spc="-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dirty="0">
                <a:solidFill>
                  <a:srgbClr val="404040"/>
                </a:solidFill>
                <a:latin typeface="URWDIN-Light"/>
                <a:cs typeface="URWDIN-Light"/>
              </a:rPr>
              <a:t>Face</a:t>
            </a:r>
            <a:r>
              <a:rPr sz="2700" spc="-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700" spc="-10" dirty="0">
                <a:solidFill>
                  <a:srgbClr val="404040"/>
                </a:solidFill>
                <a:latin typeface="URWDIN-Light"/>
                <a:cs typeface="URWDIN-Light"/>
              </a:rPr>
              <a:t>Masks</a:t>
            </a:r>
            <a:endParaRPr sz="2700">
              <a:latin typeface="URWDIN-Light"/>
              <a:cs typeface="URWDIN-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46424" y="10474602"/>
            <a:ext cx="2406015" cy="17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950" dirty="0">
                <a:latin typeface="URWDIN-Light"/>
                <a:cs typeface="URWDIN-Light"/>
              </a:rPr>
              <a:t>1.</a:t>
            </a:r>
            <a:r>
              <a:rPr sz="950" spc="320" dirty="0">
                <a:latin typeface="URWDIN-Light"/>
                <a:cs typeface="URWDIN-Light"/>
              </a:rPr>
              <a:t>  </a:t>
            </a:r>
            <a:r>
              <a:rPr sz="950" dirty="0">
                <a:latin typeface="URWDIN-Light"/>
                <a:cs typeface="URWDIN-Light"/>
              </a:rPr>
              <a:t>Chronic</a:t>
            </a:r>
            <a:r>
              <a:rPr sz="950" spc="10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Obstructive</a:t>
            </a:r>
            <a:r>
              <a:rPr sz="950" spc="11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Pulmonary</a:t>
            </a:r>
            <a:r>
              <a:rPr sz="950" spc="105" dirty="0">
                <a:latin typeface="URWDIN-Light"/>
                <a:cs typeface="URWDIN-Light"/>
              </a:rPr>
              <a:t> </a:t>
            </a:r>
            <a:r>
              <a:rPr sz="950" spc="-10" dirty="0">
                <a:latin typeface="URWDIN-Light"/>
                <a:cs typeface="URWDIN-Light"/>
              </a:rPr>
              <a:t>Disease</a:t>
            </a:r>
            <a:endParaRPr sz="950">
              <a:latin typeface="URWDIN-Light"/>
              <a:cs typeface="URWDIN-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591087" y="0"/>
            <a:ext cx="2513330" cy="11308715"/>
            <a:chOff x="17591087" y="0"/>
            <a:chExt cx="251333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91087" y="0"/>
              <a:ext cx="2513002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052330" y="10538987"/>
              <a:ext cx="16510" cy="132715"/>
            </a:xfrm>
            <a:custGeom>
              <a:avLst/>
              <a:gdLst/>
              <a:ahLst/>
              <a:cxnLst/>
              <a:rect l="l" t="t" r="r" b="b"/>
              <a:pathLst>
                <a:path w="16509" h="132715">
                  <a:moveTo>
                    <a:pt x="16156" y="0"/>
                  </a:moveTo>
                  <a:lnTo>
                    <a:pt x="0" y="0"/>
                  </a:lnTo>
                  <a:lnTo>
                    <a:pt x="0" y="132226"/>
                  </a:lnTo>
                  <a:lnTo>
                    <a:pt x="16156" y="132226"/>
                  </a:lnTo>
                  <a:lnTo>
                    <a:pt x="161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09179" y="10472567"/>
              <a:ext cx="1465664" cy="64643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15553" y="393938"/>
            <a:ext cx="11183620" cy="955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100" b="1" dirty="0">
                <a:latin typeface="URW DIN"/>
                <a:cs typeface="URW DIN"/>
              </a:rPr>
              <a:t>Important</a:t>
            </a:r>
            <a:r>
              <a:rPr sz="6100" b="1" spc="150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notice</a:t>
            </a:r>
            <a:r>
              <a:rPr sz="6100" b="1" spc="165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and</a:t>
            </a:r>
            <a:r>
              <a:rPr sz="6100" b="1" spc="165" dirty="0">
                <a:latin typeface="URW DIN"/>
                <a:cs typeface="URW DIN"/>
              </a:rPr>
              <a:t> </a:t>
            </a:r>
            <a:r>
              <a:rPr sz="6100" b="1" spc="-10" dirty="0">
                <a:latin typeface="URW DIN"/>
                <a:cs typeface="URW DIN"/>
              </a:rPr>
              <a:t>disclaimer</a:t>
            </a:r>
            <a:endParaRPr sz="6100">
              <a:latin typeface="URW DIN"/>
              <a:cs typeface="URW DI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8253" y="1906625"/>
            <a:ext cx="16332200" cy="8187690"/>
          </a:xfrm>
          <a:custGeom>
            <a:avLst/>
            <a:gdLst/>
            <a:ahLst/>
            <a:cxnLst/>
            <a:rect l="l" t="t" r="r" b="b"/>
            <a:pathLst>
              <a:path w="16332200" h="8187690">
                <a:moveTo>
                  <a:pt x="16070191" y="0"/>
                </a:moveTo>
                <a:lnTo>
                  <a:pt x="261772" y="0"/>
                </a:lnTo>
                <a:lnTo>
                  <a:pt x="214718" y="4217"/>
                </a:lnTo>
                <a:lnTo>
                  <a:pt x="170431" y="16377"/>
                </a:lnTo>
                <a:lnTo>
                  <a:pt x="129651" y="35739"/>
                </a:lnTo>
                <a:lnTo>
                  <a:pt x="93116" y="61565"/>
                </a:lnTo>
                <a:lnTo>
                  <a:pt x="61565" y="93116"/>
                </a:lnTo>
                <a:lnTo>
                  <a:pt x="35739" y="129651"/>
                </a:lnTo>
                <a:lnTo>
                  <a:pt x="16377" y="170431"/>
                </a:lnTo>
                <a:lnTo>
                  <a:pt x="4217" y="214718"/>
                </a:lnTo>
                <a:lnTo>
                  <a:pt x="0" y="261772"/>
                </a:lnTo>
                <a:lnTo>
                  <a:pt x="0" y="7925297"/>
                </a:lnTo>
                <a:lnTo>
                  <a:pt x="4217" y="7972351"/>
                </a:lnTo>
                <a:lnTo>
                  <a:pt x="16377" y="8016638"/>
                </a:lnTo>
                <a:lnTo>
                  <a:pt x="35739" y="8057418"/>
                </a:lnTo>
                <a:lnTo>
                  <a:pt x="61565" y="8093953"/>
                </a:lnTo>
                <a:lnTo>
                  <a:pt x="93116" y="8125504"/>
                </a:lnTo>
                <a:lnTo>
                  <a:pt x="129651" y="8151330"/>
                </a:lnTo>
                <a:lnTo>
                  <a:pt x="170431" y="8170692"/>
                </a:lnTo>
                <a:lnTo>
                  <a:pt x="214718" y="8182852"/>
                </a:lnTo>
                <a:lnTo>
                  <a:pt x="261772" y="8187070"/>
                </a:lnTo>
                <a:lnTo>
                  <a:pt x="16070191" y="8187070"/>
                </a:lnTo>
                <a:lnTo>
                  <a:pt x="16117244" y="8182852"/>
                </a:lnTo>
                <a:lnTo>
                  <a:pt x="16161531" y="8170692"/>
                </a:lnTo>
                <a:lnTo>
                  <a:pt x="16202312" y="8151330"/>
                </a:lnTo>
                <a:lnTo>
                  <a:pt x="16238847" y="8125504"/>
                </a:lnTo>
                <a:lnTo>
                  <a:pt x="16270397" y="8093953"/>
                </a:lnTo>
                <a:lnTo>
                  <a:pt x="16296223" y="8057418"/>
                </a:lnTo>
                <a:lnTo>
                  <a:pt x="16315586" y="8016638"/>
                </a:lnTo>
                <a:lnTo>
                  <a:pt x="16327745" y="7972351"/>
                </a:lnTo>
                <a:lnTo>
                  <a:pt x="16331963" y="7925297"/>
                </a:lnTo>
                <a:lnTo>
                  <a:pt x="16331963" y="261772"/>
                </a:lnTo>
                <a:lnTo>
                  <a:pt x="16327745" y="214718"/>
                </a:lnTo>
                <a:lnTo>
                  <a:pt x="16315586" y="170431"/>
                </a:lnTo>
                <a:lnTo>
                  <a:pt x="16296223" y="129651"/>
                </a:lnTo>
                <a:lnTo>
                  <a:pt x="16270397" y="93116"/>
                </a:lnTo>
                <a:lnTo>
                  <a:pt x="16238847" y="61565"/>
                </a:lnTo>
                <a:lnTo>
                  <a:pt x="16202312" y="35739"/>
                </a:lnTo>
                <a:lnTo>
                  <a:pt x="16161531" y="16377"/>
                </a:lnTo>
                <a:lnTo>
                  <a:pt x="16117244" y="4217"/>
                </a:lnTo>
                <a:lnTo>
                  <a:pt x="16070191" y="0"/>
                </a:lnTo>
                <a:close/>
              </a:path>
            </a:pathLst>
          </a:custGeom>
          <a:solidFill>
            <a:srgbClr val="DCEF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52712" y="2103485"/>
            <a:ext cx="15401290" cy="769302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457200">
              <a:lnSpc>
                <a:spcPts val="1650"/>
              </a:lnSpc>
              <a:spcBef>
                <a:spcPts val="180"/>
              </a:spcBef>
            </a:pP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This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presentation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contains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summary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information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about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Medical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Developments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International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Limited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(ACN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108340667)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its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related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bodies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corporate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(together,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MDI)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MDI’s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activities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as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25" dirty="0">
                <a:solidFill>
                  <a:srgbClr val="404040"/>
                </a:solidFill>
                <a:latin typeface="URWDIN-Light"/>
                <a:cs typeface="URWDIN-Light"/>
              </a:rPr>
              <a:t>at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 date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this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presentation.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It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information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given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summary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form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only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does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not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purport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complete.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It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should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read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conjunction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with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MDI’s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other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periodic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corporate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reports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25" dirty="0">
                <a:solidFill>
                  <a:srgbClr val="404040"/>
                </a:solidFill>
                <a:latin typeface="URWDIN-Light"/>
                <a:cs typeface="URWDIN-Light"/>
              </a:rPr>
              <a:t>and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continuous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disclosure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announcements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filed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with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Australian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Securities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Exchange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(ASX),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available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at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  <a:hlinkClick r:id="rId4"/>
              </a:rPr>
              <a:t>www.asx.com.au.</a:t>
            </a:r>
            <a:endParaRPr sz="1400">
              <a:latin typeface="URWDIN-Light"/>
              <a:cs typeface="URWDIN-Light"/>
            </a:endParaRPr>
          </a:p>
          <a:p>
            <a:pPr marL="12700" marR="171450">
              <a:lnSpc>
                <a:spcPts val="1650"/>
              </a:lnSpc>
              <a:spcBef>
                <a:spcPts val="570"/>
              </a:spcBef>
            </a:pP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This presentation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for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information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purposes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only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not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prospectus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product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disclosure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statement,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financial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product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investment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advice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recommendation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acquire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shares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25" dirty="0">
                <a:solidFill>
                  <a:srgbClr val="404040"/>
                </a:solidFill>
                <a:latin typeface="URWDIN-Light"/>
                <a:cs typeface="URWDIN-Light"/>
              </a:rPr>
              <a:t>or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other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securities.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No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representation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warranty,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express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implied,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made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fairness,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accuracy,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completeness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correctness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information,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opinions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conclusions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contained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20" dirty="0">
                <a:solidFill>
                  <a:srgbClr val="404040"/>
                </a:solidFill>
                <a:latin typeface="URWDIN-Light"/>
                <a:cs typeface="URWDIN-Light"/>
              </a:rPr>
              <a:t>this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presentation.</a:t>
            </a:r>
            <a:r>
              <a:rPr sz="1400" spc="-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35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maximum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extent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permitted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by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law,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none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its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directors,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employees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agents,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nor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any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other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person,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accepts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liability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for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any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loss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arising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from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use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this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presentation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its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contents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otherwise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arising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connection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with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it,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including,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without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limitation,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any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liability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from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fault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negligence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on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part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its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directors,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employees,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contractors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agents.</a:t>
            </a:r>
            <a:endParaRPr sz="1400">
              <a:latin typeface="URWDIN-Light"/>
              <a:cs typeface="URWDIN-Light"/>
            </a:endParaRPr>
          </a:p>
          <a:p>
            <a:pPr marL="12700" marR="215265">
              <a:lnSpc>
                <a:spcPts val="1650"/>
              </a:lnSpc>
              <a:spcBef>
                <a:spcPts val="575"/>
              </a:spcBef>
            </a:pP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This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presentation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contains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forward-looking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statements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relation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including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statements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regarding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MDI’s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intent,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belief,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goals,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objectives,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initiatives,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commitments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current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expectations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with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respect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MDI’s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business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operations,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market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conditions,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results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operations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financial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conditions,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products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research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risk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management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practices.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Forward-looking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statements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can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generally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be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identified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by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use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words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such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as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“forecast”,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“estimate”,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“plan”,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“will”,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“anticipate”,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“may”,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“believe”,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“should”,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“expect”,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“project,”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“intend”,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“outlook”,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“target”,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“assume”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25" dirty="0">
                <a:solidFill>
                  <a:srgbClr val="404040"/>
                </a:solidFill>
                <a:latin typeface="URWDIN-Light"/>
                <a:cs typeface="URWDIN-Light"/>
              </a:rPr>
              <a:t>and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“guidance”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other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similar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expressions.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forward-looking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statements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are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based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on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MDI’s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good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faith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assumptions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as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financial,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market,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risk,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regulatory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other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relevant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environments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that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will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exist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affect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MDI’s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business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operations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future.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does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not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give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any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assurance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that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assumptions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will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prove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correct.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forward-looking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statements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involve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known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unknown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risks,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uncertainties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assumptions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other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important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factors,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many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which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are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beyond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control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that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could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cause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actual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results,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performances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achievements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25" dirty="0">
                <a:solidFill>
                  <a:srgbClr val="404040"/>
                </a:solidFill>
                <a:latin typeface="URWDIN-Light"/>
                <a:cs typeface="URWDIN-Light"/>
              </a:rPr>
              <a:t>of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materially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different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future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results,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performances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achievements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expressed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implied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by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statements.</a:t>
            </a:r>
            <a:endParaRPr sz="1400">
              <a:latin typeface="URWDIN-Light"/>
              <a:cs typeface="URWDIN-Light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1400" dirty="0">
                <a:solidFill>
                  <a:srgbClr val="404040"/>
                </a:solidFill>
                <a:latin typeface="URW DIN"/>
                <a:cs typeface="URW DIN"/>
              </a:rPr>
              <a:t>Factors</a:t>
            </a:r>
            <a:r>
              <a:rPr sz="1400" spc="1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400" dirty="0">
                <a:solidFill>
                  <a:srgbClr val="404040"/>
                </a:solidFill>
                <a:latin typeface="URW DIN"/>
                <a:cs typeface="URW DIN"/>
              </a:rPr>
              <a:t>that</a:t>
            </a:r>
            <a:r>
              <a:rPr sz="1400" spc="1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400" dirty="0">
                <a:solidFill>
                  <a:srgbClr val="404040"/>
                </a:solidFill>
                <a:latin typeface="URW DIN"/>
                <a:cs typeface="URW DIN"/>
              </a:rPr>
              <a:t>could</a:t>
            </a:r>
            <a:r>
              <a:rPr sz="1400" spc="1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400" dirty="0">
                <a:solidFill>
                  <a:srgbClr val="404040"/>
                </a:solidFill>
                <a:latin typeface="URW DIN"/>
                <a:cs typeface="URW DIN"/>
              </a:rPr>
              <a:t>cause</a:t>
            </a:r>
            <a:r>
              <a:rPr sz="1400" spc="1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400" dirty="0">
                <a:solidFill>
                  <a:srgbClr val="404040"/>
                </a:solidFill>
                <a:latin typeface="URW DIN"/>
                <a:cs typeface="URW DIN"/>
              </a:rPr>
              <a:t>actual</a:t>
            </a:r>
            <a:r>
              <a:rPr sz="1400" spc="1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400" dirty="0">
                <a:solidFill>
                  <a:srgbClr val="404040"/>
                </a:solidFill>
                <a:latin typeface="URW DIN"/>
                <a:cs typeface="URW DIN"/>
              </a:rPr>
              <a:t>results</a:t>
            </a:r>
            <a:r>
              <a:rPr sz="1400" spc="1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400" dirty="0">
                <a:solidFill>
                  <a:srgbClr val="404040"/>
                </a:solidFill>
                <a:latin typeface="URW DIN"/>
                <a:cs typeface="URW DIN"/>
              </a:rPr>
              <a:t>to</a:t>
            </a:r>
            <a:r>
              <a:rPr sz="1400" spc="1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400" dirty="0">
                <a:solidFill>
                  <a:srgbClr val="404040"/>
                </a:solidFill>
                <a:latin typeface="URW DIN"/>
                <a:cs typeface="URW DIN"/>
              </a:rPr>
              <a:t>differ</a:t>
            </a:r>
            <a:r>
              <a:rPr sz="1400" spc="1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400" dirty="0">
                <a:solidFill>
                  <a:srgbClr val="404040"/>
                </a:solidFill>
                <a:latin typeface="URW DIN"/>
                <a:cs typeface="URW DIN"/>
              </a:rPr>
              <a:t>materially</a:t>
            </a:r>
            <a:r>
              <a:rPr sz="1400" spc="1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 DIN"/>
                <a:cs typeface="URW DIN"/>
              </a:rPr>
              <a:t>include:</a:t>
            </a:r>
            <a:endParaRPr sz="1400">
              <a:latin typeface="URW DIN"/>
              <a:cs typeface="URW DIN"/>
            </a:endParaRPr>
          </a:p>
          <a:p>
            <a:pPr marL="200660" indent="-188595">
              <a:lnSpc>
                <a:spcPct val="100000"/>
              </a:lnSpc>
              <a:spcBef>
                <a:spcPts val="545"/>
              </a:spcBef>
              <a:buChar char="•"/>
              <a:tabLst>
                <a:tab pos="201295" algn="l"/>
              </a:tabLst>
            </a:pP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success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research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development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activities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(including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clinical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trials);</a:t>
            </a:r>
            <a:endParaRPr sz="1400">
              <a:latin typeface="URWDIN-Light"/>
              <a:cs typeface="URWDIN-Light"/>
            </a:endParaRPr>
          </a:p>
          <a:p>
            <a:pPr marL="200660" indent="-188595">
              <a:lnSpc>
                <a:spcPct val="100000"/>
              </a:lnSpc>
              <a:spcBef>
                <a:spcPts val="545"/>
              </a:spcBef>
              <a:buChar char="•"/>
              <a:tabLst>
                <a:tab pos="201295" algn="l"/>
              </a:tabLst>
            </a:pP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decisions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by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regulatory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authorities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regarding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approval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our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products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well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their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decisions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regarding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label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claims;</a:t>
            </a:r>
            <a:endParaRPr sz="1400">
              <a:latin typeface="URWDIN-Light"/>
              <a:cs typeface="URWDIN-Light"/>
            </a:endParaRPr>
          </a:p>
          <a:p>
            <a:pPr marL="200660" indent="-188595">
              <a:lnSpc>
                <a:spcPct val="100000"/>
              </a:lnSpc>
              <a:spcBef>
                <a:spcPts val="545"/>
              </a:spcBef>
              <a:buChar char="•"/>
              <a:tabLst>
                <a:tab pos="201295" algn="l"/>
              </a:tabLst>
            </a:pP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competitive developments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affecting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our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products;</a:t>
            </a:r>
            <a:endParaRPr sz="1400">
              <a:latin typeface="URWDIN-Light"/>
              <a:cs typeface="URWDIN-Light"/>
            </a:endParaRPr>
          </a:p>
          <a:p>
            <a:pPr marL="200660" indent="-188595">
              <a:lnSpc>
                <a:spcPct val="100000"/>
              </a:lnSpc>
              <a:spcBef>
                <a:spcPts val="545"/>
              </a:spcBef>
              <a:buChar char="•"/>
              <a:tabLst>
                <a:tab pos="201295" algn="l"/>
              </a:tabLst>
            </a:pP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ability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successfully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market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new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existing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products;</a:t>
            </a:r>
            <a:endParaRPr sz="1400">
              <a:latin typeface="URWDIN-Light"/>
              <a:cs typeface="URWDIN-Light"/>
            </a:endParaRPr>
          </a:p>
          <a:p>
            <a:pPr marL="200660" indent="-188595">
              <a:lnSpc>
                <a:spcPct val="100000"/>
              </a:lnSpc>
              <a:spcBef>
                <a:spcPts val="550"/>
              </a:spcBef>
              <a:buChar char="•"/>
              <a:tabLst>
                <a:tab pos="201295" algn="l"/>
              </a:tabLst>
            </a:pP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difficulties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delays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 manufacturing;</a:t>
            </a:r>
            <a:endParaRPr sz="1400">
              <a:latin typeface="URWDIN-Light"/>
              <a:cs typeface="URWDIN-Light"/>
            </a:endParaRPr>
          </a:p>
          <a:p>
            <a:pPr marL="200660" indent="-188595">
              <a:lnSpc>
                <a:spcPct val="100000"/>
              </a:lnSpc>
              <a:spcBef>
                <a:spcPts val="545"/>
              </a:spcBef>
              <a:buChar char="•"/>
              <a:tabLst>
                <a:tab pos="201295" algn="l"/>
              </a:tabLst>
            </a:pP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trade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buying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patterns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fluctuations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interest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currency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exchange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rates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/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general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market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conditions;</a:t>
            </a:r>
            <a:endParaRPr sz="1400">
              <a:latin typeface="URWDIN-Light"/>
              <a:cs typeface="URWDIN-Light"/>
            </a:endParaRPr>
          </a:p>
          <a:p>
            <a:pPr marL="200660" indent="-188595">
              <a:lnSpc>
                <a:spcPct val="100000"/>
              </a:lnSpc>
              <a:spcBef>
                <a:spcPts val="545"/>
              </a:spcBef>
              <a:buChar char="•"/>
              <a:tabLst>
                <a:tab pos="201295" algn="l"/>
              </a:tabLst>
            </a:pP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legislation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regulations,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particularly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that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affect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product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production,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distribution,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pricing,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reimbursement,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access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20" dirty="0">
                <a:solidFill>
                  <a:srgbClr val="404040"/>
                </a:solidFill>
                <a:latin typeface="URWDIN-Light"/>
                <a:cs typeface="URWDIN-Light"/>
              </a:rPr>
              <a:t>tax;</a:t>
            </a:r>
            <a:endParaRPr sz="1400">
              <a:latin typeface="URWDIN-Light"/>
              <a:cs typeface="URWDIN-Light"/>
            </a:endParaRPr>
          </a:p>
          <a:p>
            <a:pPr marL="200660" indent="-188595">
              <a:lnSpc>
                <a:spcPct val="100000"/>
              </a:lnSpc>
              <a:spcBef>
                <a:spcPts val="545"/>
              </a:spcBef>
              <a:buChar char="•"/>
              <a:tabLst>
                <a:tab pos="201295" algn="l"/>
              </a:tabLst>
            </a:pP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litigation or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government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investigations;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25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endParaRPr sz="1400">
              <a:latin typeface="URWDIN-Light"/>
              <a:cs typeface="URWDIN-Light"/>
            </a:endParaRPr>
          </a:p>
          <a:p>
            <a:pPr marL="200660" indent="-188595">
              <a:lnSpc>
                <a:spcPct val="100000"/>
              </a:lnSpc>
              <a:spcBef>
                <a:spcPts val="545"/>
              </a:spcBef>
              <a:buChar char="•"/>
              <a:tabLst>
                <a:tab pos="201295" algn="l"/>
              </a:tabLst>
            </a:pP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MDI’s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ability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protect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its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patents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other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intellectual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property.</a:t>
            </a:r>
            <a:endParaRPr sz="1400">
              <a:latin typeface="URWDIN-Light"/>
              <a:cs typeface="URWDIN-Light"/>
            </a:endParaRPr>
          </a:p>
          <a:p>
            <a:pPr marL="12700" marR="33655">
              <a:lnSpc>
                <a:spcPts val="1650"/>
              </a:lnSpc>
              <a:spcBef>
                <a:spcPts val="625"/>
              </a:spcBef>
            </a:pP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Readers</a:t>
            </a:r>
            <a:r>
              <a:rPr sz="1400" spc="-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are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cautioned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not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place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undue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reliance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on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forward-looking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statements,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which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speak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only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at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date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presentation.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Except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required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by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applicable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laws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regulations,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20" dirty="0">
                <a:solidFill>
                  <a:srgbClr val="404040"/>
                </a:solidFill>
                <a:latin typeface="URWDIN-Light"/>
                <a:cs typeface="URWDIN-Light"/>
              </a:rPr>
              <a:t>does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not</a:t>
            </a:r>
            <a:r>
              <a:rPr sz="1400" spc="-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undertake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any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obligation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publicly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update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revise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any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forward-looking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statements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or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advise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any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change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assumptions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on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which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any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such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statement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based.</a:t>
            </a:r>
            <a:endParaRPr sz="1400">
              <a:latin typeface="URWDIN-Light"/>
              <a:cs typeface="URWDIN-Light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For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marketed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products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discussed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this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presentation,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please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see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full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prescribing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information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on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our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website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at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  <a:hlinkClick r:id="rId5"/>
              </a:rPr>
              <a:t>www.medicaldev.com</a:t>
            </a:r>
            <a:endParaRPr sz="1400">
              <a:latin typeface="URWDIN-Light"/>
              <a:cs typeface="URWDIN-Light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400" b="1" spc="-10" dirty="0">
                <a:solidFill>
                  <a:srgbClr val="404040"/>
                </a:solidFill>
                <a:latin typeface="URWDIN-Demi"/>
                <a:cs typeface="URWDIN-Demi"/>
              </a:rPr>
              <a:t>Non-</a:t>
            </a:r>
            <a:r>
              <a:rPr sz="1400" b="1" dirty="0">
                <a:solidFill>
                  <a:srgbClr val="404040"/>
                </a:solidFill>
                <a:latin typeface="URWDIN-Demi"/>
                <a:cs typeface="URWDIN-Demi"/>
              </a:rPr>
              <a:t>IFRS</a:t>
            </a:r>
            <a:r>
              <a:rPr sz="1400" b="1" spc="3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1400" b="1" dirty="0">
                <a:solidFill>
                  <a:srgbClr val="404040"/>
                </a:solidFill>
                <a:latin typeface="URWDIN-Demi"/>
                <a:cs typeface="URWDIN-Demi"/>
              </a:rPr>
              <a:t>Financial</a:t>
            </a:r>
            <a:r>
              <a:rPr sz="1400" b="1" spc="40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1400" b="1" spc="-10" dirty="0">
                <a:solidFill>
                  <a:srgbClr val="404040"/>
                </a:solidFill>
                <a:latin typeface="URWDIN-Demi"/>
                <a:cs typeface="URWDIN-Demi"/>
              </a:rPr>
              <a:t>Information</a:t>
            </a:r>
            <a:endParaRPr sz="1400">
              <a:latin typeface="URWDIN-Demi"/>
              <a:cs typeface="URWDIN-Demi"/>
            </a:endParaRPr>
          </a:p>
          <a:p>
            <a:pPr marL="12700" marR="5080">
              <a:lnSpc>
                <a:spcPts val="1650"/>
              </a:lnSpc>
              <a:spcBef>
                <a:spcPts val="625"/>
              </a:spcBef>
            </a:pP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This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presentation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uses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non-IFRS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information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including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underlying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revenue,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underlying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EBIT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underlying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adjustments.These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measures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are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key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performance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measures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used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by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MDI,</a:t>
            </a:r>
            <a:r>
              <a:rPr sz="140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25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50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investment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community,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peers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with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similar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business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portfolios.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uses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these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measures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for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its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internal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management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reporting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it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better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reflects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what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MDI</a:t>
            </a:r>
            <a:r>
              <a:rPr sz="140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considers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be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its</a:t>
            </a:r>
            <a:r>
              <a:rPr sz="140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underlying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performance.</a:t>
            </a:r>
            <a:r>
              <a:rPr sz="1400" spc="-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Underlying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revenue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EBIT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are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used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measure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segment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performance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have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been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extracted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from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segment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information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disclosed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Condensed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Half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Year</a:t>
            </a:r>
            <a:r>
              <a:rPr sz="140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dirty="0">
                <a:solidFill>
                  <a:srgbClr val="404040"/>
                </a:solidFill>
                <a:latin typeface="URWDIN-Light"/>
                <a:cs typeface="URWDIN-Light"/>
              </a:rPr>
              <a:t>Financial</a:t>
            </a:r>
            <a:r>
              <a:rPr sz="140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URWDIN-Light"/>
                <a:cs typeface="URWDIN-Light"/>
              </a:rPr>
              <a:t>Report.</a:t>
            </a:r>
            <a:endParaRPr sz="1400">
              <a:latin typeface="URWDIN-Light"/>
              <a:cs typeface="URWDIN-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5553" y="10471408"/>
            <a:ext cx="217804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2A5796"/>
                </a:solidFill>
                <a:latin typeface="URWDIN-Black"/>
                <a:cs typeface="URWDIN-Black"/>
              </a:rPr>
              <a:t>2</a:t>
            </a:r>
            <a:endParaRPr sz="2800">
              <a:latin typeface="URWDIN-Black"/>
              <a:cs typeface="URWDIN-Blac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3558" y="5276858"/>
            <a:ext cx="3638550" cy="591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dirty="0">
                <a:solidFill>
                  <a:srgbClr val="FFFFFF"/>
                </a:solidFill>
                <a:latin typeface="URWDIN-Light"/>
                <a:cs typeface="URWDIN-Light"/>
              </a:rPr>
              <a:t>24</a:t>
            </a:r>
            <a:r>
              <a:rPr sz="3700" spc="160" dirty="0">
                <a:solidFill>
                  <a:srgbClr val="FFFFFF"/>
                </a:solidFill>
                <a:latin typeface="URWDIN-Light"/>
                <a:cs typeface="URWDIN-Light"/>
              </a:rPr>
              <a:t> </a:t>
            </a:r>
            <a:r>
              <a:rPr sz="3700" dirty="0">
                <a:solidFill>
                  <a:srgbClr val="FFFFFF"/>
                </a:solidFill>
                <a:latin typeface="URWDIN-Light"/>
                <a:cs typeface="URWDIN-Light"/>
              </a:rPr>
              <a:t>February</a:t>
            </a:r>
            <a:r>
              <a:rPr sz="3700" spc="160" dirty="0">
                <a:solidFill>
                  <a:srgbClr val="FFFFFF"/>
                </a:solidFill>
                <a:latin typeface="URWDIN-Light"/>
                <a:cs typeface="URWDIN-Light"/>
              </a:rPr>
              <a:t> </a:t>
            </a:r>
            <a:r>
              <a:rPr sz="3700" spc="-20" dirty="0">
                <a:solidFill>
                  <a:srgbClr val="FFFFFF"/>
                </a:solidFill>
                <a:latin typeface="URWDIN-Light"/>
                <a:cs typeface="URWDIN-Light"/>
              </a:rPr>
              <a:t>2023</a:t>
            </a:r>
            <a:endParaRPr sz="3700">
              <a:latin typeface="URWDIN-Light"/>
              <a:cs typeface="URWDIN-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22351" y="1743176"/>
            <a:ext cx="1988820" cy="876300"/>
            <a:chOff x="722351" y="1743176"/>
            <a:chExt cx="1988820" cy="876300"/>
          </a:xfrm>
        </p:grpSpPr>
        <p:sp>
          <p:nvSpPr>
            <p:cNvPr id="4" name="object 4"/>
            <p:cNvSpPr/>
            <p:nvPr/>
          </p:nvSpPr>
          <p:spPr>
            <a:xfrm>
              <a:off x="2001802" y="1832719"/>
              <a:ext cx="22225" cy="179705"/>
            </a:xfrm>
            <a:custGeom>
              <a:avLst/>
              <a:gdLst/>
              <a:ahLst/>
              <a:cxnLst/>
              <a:rect l="l" t="t" r="r" b="b"/>
              <a:pathLst>
                <a:path w="22225" h="179705">
                  <a:moveTo>
                    <a:pt x="21926" y="0"/>
                  </a:moveTo>
                  <a:lnTo>
                    <a:pt x="0" y="0"/>
                  </a:lnTo>
                  <a:lnTo>
                    <a:pt x="0" y="179376"/>
                  </a:lnTo>
                  <a:lnTo>
                    <a:pt x="21926" y="179376"/>
                  </a:lnTo>
                  <a:lnTo>
                    <a:pt x="219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2351" y="1743176"/>
              <a:ext cx="1988287" cy="8763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6680">
              <a:lnSpc>
                <a:spcPts val="4280"/>
              </a:lnSpc>
              <a:spcBef>
                <a:spcPts val="110"/>
              </a:spcBef>
            </a:pPr>
            <a:r>
              <a:rPr sz="3700" spc="-10" dirty="0">
                <a:solidFill>
                  <a:srgbClr val="FFFFFF"/>
                </a:solidFill>
              </a:rPr>
              <a:t>ASX:MVP</a:t>
            </a:r>
            <a:endParaRPr sz="3700"/>
          </a:p>
          <a:p>
            <a:pPr marL="12700">
              <a:lnSpc>
                <a:spcPts val="11900"/>
              </a:lnSpc>
            </a:pPr>
            <a:r>
              <a:rPr sz="10050" b="1" spc="610" dirty="0">
                <a:solidFill>
                  <a:srgbClr val="FFFFFF"/>
                </a:solidFill>
                <a:latin typeface="URW DIN"/>
                <a:cs typeface="URW DIN"/>
              </a:rPr>
              <a:t>F</a:t>
            </a:r>
            <a:r>
              <a:rPr sz="10050" b="1" dirty="0">
                <a:solidFill>
                  <a:srgbClr val="FFFFFF"/>
                </a:solidFill>
                <a:latin typeface="URW DIN"/>
                <a:cs typeface="URW DIN"/>
              </a:rPr>
              <a:t>Y23</a:t>
            </a:r>
            <a:r>
              <a:rPr sz="10050" b="1" spc="-105" dirty="0">
                <a:solidFill>
                  <a:srgbClr val="FFFFFF"/>
                </a:solidFill>
                <a:latin typeface="URW DIN"/>
                <a:cs typeface="URW DIN"/>
              </a:rPr>
              <a:t> </a:t>
            </a:r>
            <a:r>
              <a:rPr sz="10050" b="1" dirty="0">
                <a:solidFill>
                  <a:srgbClr val="FFFFFF"/>
                </a:solidFill>
                <a:latin typeface="URW DIN"/>
                <a:cs typeface="URW DIN"/>
              </a:rPr>
              <a:t>Half</a:t>
            </a:r>
            <a:r>
              <a:rPr sz="10050" b="1" spc="-100" dirty="0">
                <a:solidFill>
                  <a:srgbClr val="FFFFFF"/>
                </a:solidFill>
                <a:latin typeface="URW DIN"/>
                <a:cs typeface="URW DIN"/>
              </a:rPr>
              <a:t> </a:t>
            </a:r>
            <a:r>
              <a:rPr sz="10050" b="1" dirty="0">
                <a:solidFill>
                  <a:srgbClr val="FFFFFF"/>
                </a:solidFill>
                <a:latin typeface="URW DIN"/>
                <a:cs typeface="URW DIN"/>
              </a:rPr>
              <a:t>Year</a:t>
            </a:r>
            <a:r>
              <a:rPr sz="10050" b="1" spc="-95" dirty="0">
                <a:solidFill>
                  <a:srgbClr val="FFFFFF"/>
                </a:solidFill>
                <a:latin typeface="URW DIN"/>
                <a:cs typeface="URW DIN"/>
              </a:rPr>
              <a:t> </a:t>
            </a:r>
            <a:r>
              <a:rPr sz="10050" b="1" spc="45" dirty="0">
                <a:solidFill>
                  <a:srgbClr val="FFFFFF"/>
                </a:solidFill>
                <a:latin typeface="URW DIN"/>
                <a:cs typeface="URW DIN"/>
              </a:rPr>
              <a:t>Results</a:t>
            </a:r>
            <a:endParaRPr sz="10050">
              <a:latin typeface="URW DIN"/>
              <a:cs typeface="URW DI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68593" y="2231232"/>
            <a:ext cx="16535506" cy="90773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0303510"/>
            <a:chOff x="0" y="0"/>
            <a:chExt cx="20104100" cy="103035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8" cy="103031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20104100" cy="10303510"/>
            </a:xfrm>
            <a:custGeom>
              <a:avLst/>
              <a:gdLst/>
              <a:ahLst/>
              <a:cxnLst/>
              <a:rect l="l" t="t" r="r" b="b"/>
              <a:pathLst>
                <a:path w="20104100" h="10303510">
                  <a:moveTo>
                    <a:pt x="20104099" y="0"/>
                  </a:moveTo>
                  <a:lnTo>
                    <a:pt x="0" y="0"/>
                  </a:lnTo>
                  <a:lnTo>
                    <a:pt x="0" y="10303120"/>
                  </a:lnTo>
                  <a:lnTo>
                    <a:pt x="20104099" y="10303120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000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6653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pc="75" dirty="0">
                <a:solidFill>
                  <a:srgbClr val="FFFFFF"/>
                </a:solidFill>
              </a:rPr>
              <a:t>FY23</a:t>
            </a:r>
            <a:r>
              <a:rPr spc="-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Half</a:t>
            </a:r>
            <a:r>
              <a:rPr spc="5" dirty="0">
                <a:solidFill>
                  <a:srgbClr val="FFFFFF"/>
                </a:solidFill>
              </a:rPr>
              <a:t> </a:t>
            </a:r>
            <a:r>
              <a:rPr spc="-20" dirty="0">
                <a:solidFill>
                  <a:srgbClr val="FFFFFF"/>
                </a:solidFill>
              </a:rPr>
              <a:t>Year</a:t>
            </a:r>
          </a:p>
          <a:p>
            <a:pPr marL="25400">
              <a:lnSpc>
                <a:spcPct val="100000"/>
              </a:lnSpc>
              <a:spcBef>
                <a:spcPts val="170"/>
              </a:spcBef>
            </a:pPr>
            <a:r>
              <a:rPr sz="6100" b="1" dirty="0">
                <a:solidFill>
                  <a:srgbClr val="FFFFFF"/>
                </a:solidFill>
                <a:latin typeface="URW DIN"/>
                <a:cs typeface="URW DIN"/>
              </a:rPr>
              <a:t>Financial</a:t>
            </a:r>
            <a:r>
              <a:rPr sz="6100" b="1" spc="65" dirty="0">
                <a:solidFill>
                  <a:srgbClr val="FFFFFF"/>
                </a:solidFill>
                <a:latin typeface="URW DIN"/>
                <a:cs typeface="URW DIN"/>
              </a:rPr>
              <a:t> </a:t>
            </a:r>
            <a:r>
              <a:rPr sz="6100" b="1" spc="-10" dirty="0">
                <a:solidFill>
                  <a:srgbClr val="FFFFFF"/>
                </a:solidFill>
                <a:latin typeface="URW DIN"/>
                <a:cs typeface="URW DIN"/>
              </a:rPr>
              <a:t>highlights</a:t>
            </a:r>
            <a:endParaRPr sz="6100">
              <a:latin typeface="URW DIN"/>
              <a:cs typeface="URW DI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8109179" y="10472566"/>
            <a:ext cx="1466215" cy="646430"/>
            <a:chOff x="18109179" y="10472566"/>
            <a:chExt cx="1466215" cy="646430"/>
          </a:xfrm>
        </p:grpSpPr>
        <p:sp>
          <p:nvSpPr>
            <p:cNvPr id="7" name="object 7"/>
            <p:cNvSpPr/>
            <p:nvPr/>
          </p:nvSpPr>
          <p:spPr>
            <a:xfrm>
              <a:off x="19052331" y="10538988"/>
              <a:ext cx="16510" cy="132715"/>
            </a:xfrm>
            <a:custGeom>
              <a:avLst/>
              <a:gdLst/>
              <a:ahLst/>
              <a:cxnLst/>
              <a:rect l="l" t="t" r="r" b="b"/>
              <a:pathLst>
                <a:path w="16509" h="132715">
                  <a:moveTo>
                    <a:pt x="16156" y="0"/>
                  </a:moveTo>
                  <a:lnTo>
                    <a:pt x="0" y="0"/>
                  </a:lnTo>
                  <a:lnTo>
                    <a:pt x="0" y="132226"/>
                  </a:lnTo>
                  <a:lnTo>
                    <a:pt x="16156" y="132226"/>
                  </a:lnTo>
                  <a:lnTo>
                    <a:pt x="1615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09179" y="10472566"/>
              <a:ext cx="1465664" cy="64643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246424" y="10474602"/>
            <a:ext cx="15645130" cy="6286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200660" indent="-188595">
              <a:lnSpc>
                <a:spcPct val="100000"/>
              </a:lnSpc>
              <a:spcBef>
                <a:spcPts val="140"/>
              </a:spcBef>
              <a:buAutoNum type="arabicPeriod"/>
              <a:tabLst>
                <a:tab pos="201295" algn="l"/>
              </a:tabLst>
            </a:pPr>
            <a:r>
              <a:rPr sz="950" dirty="0">
                <a:latin typeface="URWDIN-Light"/>
                <a:cs typeface="URWDIN-Light"/>
              </a:rPr>
              <a:t>Excludes</a:t>
            </a:r>
            <a:r>
              <a:rPr sz="950" spc="114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Contract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termination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revenue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of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$18.9</a:t>
            </a:r>
            <a:r>
              <a:rPr sz="950" spc="114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million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(refer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to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the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Half-Year</a:t>
            </a:r>
            <a:r>
              <a:rPr sz="950" spc="114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Consolidated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Financial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spc="-10" dirty="0">
                <a:latin typeface="URWDIN-Light"/>
                <a:cs typeface="URWDIN-Light"/>
              </a:rPr>
              <a:t>Report)</a:t>
            </a:r>
            <a:endParaRPr sz="950">
              <a:latin typeface="URWDIN-Light"/>
              <a:cs typeface="URWDIN-Light"/>
            </a:endParaRPr>
          </a:p>
          <a:p>
            <a:pPr marL="200660" marR="5080" indent="-188595">
              <a:lnSpc>
                <a:spcPct val="104099"/>
              </a:lnSpc>
              <a:buAutoNum type="arabicPeriod"/>
              <a:tabLst>
                <a:tab pos="201295" algn="l"/>
              </a:tabLst>
            </a:pPr>
            <a:r>
              <a:rPr sz="950" dirty="0">
                <a:latin typeface="URWDIN-Light"/>
                <a:cs typeface="URWDIN-Light"/>
              </a:rPr>
              <a:t>Underlying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adjustments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in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the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current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period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included:</a:t>
            </a:r>
            <a:r>
              <a:rPr sz="950" spc="459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contract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termination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income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arising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from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the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termination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of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agreements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for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the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distribution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of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Penthrox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in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China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($18.5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million);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and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impairment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of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capitalised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registration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costs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following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the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cessation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of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market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activities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spc="-25" dirty="0">
                <a:latin typeface="URWDIN-Light"/>
                <a:cs typeface="URWDIN-Light"/>
              </a:rPr>
              <a:t>in</a:t>
            </a:r>
            <a:r>
              <a:rPr sz="950" spc="50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China</a:t>
            </a:r>
            <a:r>
              <a:rPr sz="950" spc="114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of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$6.5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million,</a:t>
            </a:r>
            <a:r>
              <a:rPr sz="950" spc="114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and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an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additional</a:t>
            </a:r>
            <a:r>
              <a:rPr sz="950" spc="114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$0.9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million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in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other</a:t>
            </a:r>
            <a:r>
              <a:rPr sz="950" spc="114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countries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where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revenue</a:t>
            </a:r>
            <a:r>
              <a:rPr sz="950" spc="114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opportunities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are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not</a:t>
            </a:r>
            <a:r>
              <a:rPr sz="950" spc="114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being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pursued.</a:t>
            </a:r>
            <a:r>
              <a:rPr sz="950" spc="434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Underlying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adjustments</a:t>
            </a:r>
            <a:r>
              <a:rPr sz="950" spc="114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in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the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prior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period</a:t>
            </a:r>
            <a:r>
              <a:rPr sz="950" spc="114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related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to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impairment</a:t>
            </a:r>
            <a:r>
              <a:rPr sz="950" spc="114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losses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recognised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following</a:t>
            </a:r>
            <a:r>
              <a:rPr sz="950" spc="114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the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Group’s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decision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to</a:t>
            </a:r>
            <a:r>
              <a:rPr sz="950" spc="114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discontinue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the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Veterinary</a:t>
            </a:r>
            <a:r>
              <a:rPr sz="950" spc="114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business</a:t>
            </a:r>
            <a:r>
              <a:rPr sz="950" spc="120" dirty="0">
                <a:latin typeface="URWDIN-Light"/>
                <a:cs typeface="URWDIN-Light"/>
              </a:rPr>
              <a:t> </a:t>
            </a:r>
            <a:r>
              <a:rPr sz="950" spc="-10" dirty="0">
                <a:latin typeface="URWDIN-Light"/>
                <a:cs typeface="URWDIN-Light"/>
              </a:rPr>
              <a:t>($0.6</a:t>
            </a:r>
            <a:r>
              <a:rPr sz="950" spc="50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million);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and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finalisation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costs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for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the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CSIRO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Continuous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Flow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technology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program</a:t>
            </a:r>
            <a:r>
              <a:rPr sz="950" spc="130" dirty="0">
                <a:latin typeface="URWDIN-Light"/>
                <a:cs typeface="URWDIN-Light"/>
              </a:rPr>
              <a:t> </a:t>
            </a:r>
            <a:r>
              <a:rPr sz="950" dirty="0">
                <a:latin typeface="URWDIN-Light"/>
                <a:cs typeface="URWDIN-Light"/>
              </a:rPr>
              <a:t>(0.3</a:t>
            </a:r>
            <a:r>
              <a:rPr sz="950" spc="125" dirty="0">
                <a:latin typeface="URWDIN-Light"/>
                <a:cs typeface="URWDIN-Light"/>
              </a:rPr>
              <a:t> </a:t>
            </a:r>
            <a:r>
              <a:rPr sz="950" spc="-10" dirty="0">
                <a:latin typeface="URWDIN-Light"/>
                <a:cs typeface="URWDIN-Light"/>
              </a:rPr>
              <a:t>million).</a:t>
            </a:r>
            <a:endParaRPr sz="950">
              <a:latin typeface="URWDIN-Light"/>
              <a:cs typeface="URWDIN-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28253" y="2840045"/>
            <a:ext cx="18889980" cy="5798820"/>
            <a:chOff x="628253" y="2840045"/>
            <a:chExt cx="18889980" cy="5798820"/>
          </a:xfrm>
        </p:grpSpPr>
        <p:sp>
          <p:nvSpPr>
            <p:cNvPr id="11" name="object 11"/>
            <p:cNvSpPr/>
            <p:nvPr/>
          </p:nvSpPr>
          <p:spPr>
            <a:xfrm>
              <a:off x="670128" y="2871463"/>
              <a:ext cx="18848070" cy="5767070"/>
            </a:xfrm>
            <a:custGeom>
              <a:avLst/>
              <a:gdLst/>
              <a:ahLst/>
              <a:cxnLst/>
              <a:rect l="l" t="t" r="r" b="b"/>
              <a:pathLst>
                <a:path w="18848070" h="5767070">
                  <a:moveTo>
                    <a:pt x="5696166" y="3515779"/>
                  </a:moveTo>
                  <a:lnTo>
                    <a:pt x="5691949" y="3468725"/>
                  </a:lnTo>
                  <a:lnTo>
                    <a:pt x="5679783" y="3424440"/>
                  </a:lnTo>
                  <a:lnTo>
                    <a:pt x="5660428" y="3383661"/>
                  </a:lnTo>
                  <a:lnTo>
                    <a:pt x="5634596" y="3347123"/>
                  </a:lnTo>
                  <a:lnTo>
                    <a:pt x="5603049" y="3315576"/>
                  </a:lnTo>
                  <a:lnTo>
                    <a:pt x="5566511" y="3289744"/>
                  </a:lnTo>
                  <a:lnTo>
                    <a:pt x="5525732" y="3270389"/>
                  </a:lnTo>
                  <a:lnTo>
                    <a:pt x="5481447" y="3258223"/>
                  </a:lnTo>
                  <a:lnTo>
                    <a:pt x="5434393" y="3254006"/>
                  </a:lnTo>
                  <a:lnTo>
                    <a:pt x="261772" y="3254006"/>
                  </a:lnTo>
                  <a:lnTo>
                    <a:pt x="214718" y="3258223"/>
                  </a:lnTo>
                  <a:lnTo>
                    <a:pt x="170434" y="3270389"/>
                  </a:lnTo>
                  <a:lnTo>
                    <a:pt x="129654" y="3289744"/>
                  </a:lnTo>
                  <a:lnTo>
                    <a:pt x="93116" y="3315576"/>
                  </a:lnTo>
                  <a:lnTo>
                    <a:pt x="61569" y="3347123"/>
                  </a:lnTo>
                  <a:lnTo>
                    <a:pt x="35737" y="3383661"/>
                  </a:lnTo>
                  <a:lnTo>
                    <a:pt x="16383" y="3424440"/>
                  </a:lnTo>
                  <a:lnTo>
                    <a:pt x="4216" y="3468725"/>
                  </a:lnTo>
                  <a:lnTo>
                    <a:pt x="0" y="3515779"/>
                  </a:lnTo>
                  <a:lnTo>
                    <a:pt x="0" y="5505247"/>
                  </a:lnTo>
                  <a:lnTo>
                    <a:pt x="4216" y="5552300"/>
                  </a:lnTo>
                  <a:lnTo>
                    <a:pt x="16383" y="5596585"/>
                  </a:lnTo>
                  <a:lnTo>
                    <a:pt x="35737" y="5637377"/>
                  </a:lnTo>
                  <a:lnTo>
                    <a:pt x="61569" y="5673903"/>
                  </a:lnTo>
                  <a:lnTo>
                    <a:pt x="93116" y="5705462"/>
                  </a:lnTo>
                  <a:lnTo>
                    <a:pt x="129654" y="5731281"/>
                  </a:lnTo>
                  <a:lnTo>
                    <a:pt x="170434" y="5750649"/>
                  </a:lnTo>
                  <a:lnTo>
                    <a:pt x="214718" y="5762803"/>
                  </a:lnTo>
                  <a:lnTo>
                    <a:pt x="261772" y="5767019"/>
                  </a:lnTo>
                  <a:lnTo>
                    <a:pt x="5434393" y="5767019"/>
                  </a:lnTo>
                  <a:lnTo>
                    <a:pt x="5481447" y="5762803"/>
                  </a:lnTo>
                  <a:lnTo>
                    <a:pt x="5525732" y="5750649"/>
                  </a:lnTo>
                  <a:lnTo>
                    <a:pt x="5566511" y="5731281"/>
                  </a:lnTo>
                  <a:lnTo>
                    <a:pt x="5603049" y="5705462"/>
                  </a:lnTo>
                  <a:lnTo>
                    <a:pt x="5634596" y="5673903"/>
                  </a:lnTo>
                  <a:lnTo>
                    <a:pt x="5660428" y="5637377"/>
                  </a:lnTo>
                  <a:lnTo>
                    <a:pt x="5679783" y="5596585"/>
                  </a:lnTo>
                  <a:lnTo>
                    <a:pt x="5691949" y="5552300"/>
                  </a:lnTo>
                  <a:lnTo>
                    <a:pt x="5696166" y="5505247"/>
                  </a:lnTo>
                  <a:lnTo>
                    <a:pt x="5696166" y="3515779"/>
                  </a:lnTo>
                  <a:close/>
                </a:path>
                <a:path w="18848070" h="5767070">
                  <a:moveTo>
                    <a:pt x="5696166" y="261772"/>
                  </a:moveTo>
                  <a:lnTo>
                    <a:pt x="5691949" y="214718"/>
                  </a:lnTo>
                  <a:lnTo>
                    <a:pt x="5679783" y="170434"/>
                  </a:lnTo>
                  <a:lnTo>
                    <a:pt x="5660428" y="129654"/>
                  </a:lnTo>
                  <a:lnTo>
                    <a:pt x="5634596" y="93116"/>
                  </a:lnTo>
                  <a:lnTo>
                    <a:pt x="5603049" y="61569"/>
                  </a:lnTo>
                  <a:lnTo>
                    <a:pt x="5566511" y="35737"/>
                  </a:lnTo>
                  <a:lnTo>
                    <a:pt x="5525732" y="16383"/>
                  </a:lnTo>
                  <a:lnTo>
                    <a:pt x="5481447" y="4216"/>
                  </a:lnTo>
                  <a:lnTo>
                    <a:pt x="5434393" y="0"/>
                  </a:lnTo>
                  <a:lnTo>
                    <a:pt x="261772" y="0"/>
                  </a:lnTo>
                  <a:lnTo>
                    <a:pt x="214718" y="4216"/>
                  </a:lnTo>
                  <a:lnTo>
                    <a:pt x="170434" y="16383"/>
                  </a:lnTo>
                  <a:lnTo>
                    <a:pt x="129654" y="35737"/>
                  </a:lnTo>
                  <a:lnTo>
                    <a:pt x="93116" y="61569"/>
                  </a:lnTo>
                  <a:lnTo>
                    <a:pt x="61569" y="93116"/>
                  </a:lnTo>
                  <a:lnTo>
                    <a:pt x="35737" y="129654"/>
                  </a:lnTo>
                  <a:lnTo>
                    <a:pt x="16383" y="170434"/>
                  </a:lnTo>
                  <a:lnTo>
                    <a:pt x="4216" y="214718"/>
                  </a:lnTo>
                  <a:lnTo>
                    <a:pt x="0" y="261772"/>
                  </a:lnTo>
                  <a:lnTo>
                    <a:pt x="0" y="2251240"/>
                  </a:lnTo>
                  <a:lnTo>
                    <a:pt x="4216" y="2298293"/>
                  </a:lnTo>
                  <a:lnTo>
                    <a:pt x="16383" y="2342578"/>
                  </a:lnTo>
                  <a:lnTo>
                    <a:pt x="35737" y="2383358"/>
                  </a:lnTo>
                  <a:lnTo>
                    <a:pt x="61569" y="2419896"/>
                  </a:lnTo>
                  <a:lnTo>
                    <a:pt x="93116" y="2451443"/>
                  </a:lnTo>
                  <a:lnTo>
                    <a:pt x="129654" y="2477274"/>
                  </a:lnTo>
                  <a:lnTo>
                    <a:pt x="170434" y="2496642"/>
                  </a:lnTo>
                  <a:lnTo>
                    <a:pt x="214718" y="2508796"/>
                  </a:lnTo>
                  <a:lnTo>
                    <a:pt x="261772" y="2513012"/>
                  </a:lnTo>
                  <a:lnTo>
                    <a:pt x="5434393" y="2513012"/>
                  </a:lnTo>
                  <a:lnTo>
                    <a:pt x="5481447" y="2508796"/>
                  </a:lnTo>
                  <a:lnTo>
                    <a:pt x="5525732" y="2496642"/>
                  </a:lnTo>
                  <a:lnTo>
                    <a:pt x="5566511" y="2477274"/>
                  </a:lnTo>
                  <a:lnTo>
                    <a:pt x="5603049" y="2451443"/>
                  </a:lnTo>
                  <a:lnTo>
                    <a:pt x="5634596" y="2419896"/>
                  </a:lnTo>
                  <a:lnTo>
                    <a:pt x="5660428" y="2383358"/>
                  </a:lnTo>
                  <a:lnTo>
                    <a:pt x="5679783" y="2342578"/>
                  </a:lnTo>
                  <a:lnTo>
                    <a:pt x="5691949" y="2298293"/>
                  </a:lnTo>
                  <a:lnTo>
                    <a:pt x="5696166" y="2251240"/>
                  </a:lnTo>
                  <a:lnTo>
                    <a:pt x="5696166" y="261772"/>
                  </a:lnTo>
                  <a:close/>
                </a:path>
                <a:path w="18848070" h="5767070">
                  <a:moveTo>
                    <a:pt x="12271883" y="3515779"/>
                  </a:moveTo>
                  <a:lnTo>
                    <a:pt x="12267667" y="3468725"/>
                  </a:lnTo>
                  <a:lnTo>
                    <a:pt x="12255500" y="3424440"/>
                  </a:lnTo>
                  <a:lnTo>
                    <a:pt x="12236145" y="3383661"/>
                  </a:lnTo>
                  <a:lnTo>
                    <a:pt x="12210313" y="3347123"/>
                  </a:lnTo>
                  <a:lnTo>
                    <a:pt x="12178767" y="3315576"/>
                  </a:lnTo>
                  <a:lnTo>
                    <a:pt x="12142229" y="3289744"/>
                  </a:lnTo>
                  <a:lnTo>
                    <a:pt x="12101449" y="3270389"/>
                  </a:lnTo>
                  <a:lnTo>
                    <a:pt x="12057164" y="3258223"/>
                  </a:lnTo>
                  <a:lnTo>
                    <a:pt x="12010111" y="3254006"/>
                  </a:lnTo>
                  <a:lnTo>
                    <a:pt x="6837489" y="3254006"/>
                  </a:lnTo>
                  <a:lnTo>
                    <a:pt x="6790436" y="3258223"/>
                  </a:lnTo>
                  <a:lnTo>
                    <a:pt x="6746151" y="3270389"/>
                  </a:lnTo>
                  <a:lnTo>
                    <a:pt x="6705371" y="3289744"/>
                  </a:lnTo>
                  <a:lnTo>
                    <a:pt x="6668833" y="3315576"/>
                  </a:lnTo>
                  <a:lnTo>
                    <a:pt x="6637287" y="3347123"/>
                  </a:lnTo>
                  <a:lnTo>
                    <a:pt x="6611455" y="3383661"/>
                  </a:lnTo>
                  <a:lnTo>
                    <a:pt x="6592100" y="3424440"/>
                  </a:lnTo>
                  <a:lnTo>
                    <a:pt x="6579933" y="3468725"/>
                  </a:lnTo>
                  <a:lnTo>
                    <a:pt x="6575717" y="3515779"/>
                  </a:lnTo>
                  <a:lnTo>
                    <a:pt x="6575717" y="5505247"/>
                  </a:lnTo>
                  <a:lnTo>
                    <a:pt x="6579933" y="5552300"/>
                  </a:lnTo>
                  <a:lnTo>
                    <a:pt x="6592100" y="5596585"/>
                  </a:lnTo>
                  <a:lnTo>
                    <a:pt x="6611455" y="5637377"/>
                  </a:lnTo>
                  <a:lnTo>
                    <a:pt x="6637287" y="5673903"/>
                  </a:lnTo>
                  <a:lnTo>
                    <a:pt x="6668833" y="5705462"/>
                  </a:lnTo>
                  <a:lnTo>
                    <a:pt x="6705371" y="5731281"/>
                  </a:lnTo>
                  <a:lnTo>
                    <a:pt x="6746151" y="5750649"/>
                  </a:lnTo>
                  <a:lnTo>
                    <a:pt x="6790436" y="5762803"/>
                  </a:lnTo>
                  <a:lnTo>
                    <a:pt x="6837489" y="5767019"/>
                  </a:lnTo>
                  <a:lnTo>
                    <a:pt x="12010111" y="5767019"/>
                  </a:lnTo>
                  <a:lnTo>
                    <a:pt x="12057164" y="5762803"/>
                  </a:lnTo>
                  <a:lnTo>
                    <a:pt x="12101449" y="5750649"/>
                  </a:lnTo>
                  <a:lnTo>
                    <a:pt x="12142229" y="5731281"/>
                  </a:lnTo>
                  <a:lnTo>
                    <a:pt x="12178767" y="5705462"/>
                  </a:lnTo>
                  <a:lnTo>
                    <a:pt x="12210313" y="5673903"/>
                  </a:lnTo>
                  <a:lnTo>
                    <a:pt x="12236145" y="5637377"/>
                  </a:lnTo>
                  <a:lnTo>
                    <a:pt x="12255500" y="5596585"/>
                  </a:lnTo>
                  <a:lnTo>
                    <a:pt x="12267667" y="5552300"/>
                  </a:lnTo>
                  <a:lnTo>
                    <a:pt x="12271883" y="5505247"/>
                  </a:lnTo>
                  <a:lnTo>
                    <a:pt x="12271883" y="3515779"/>
                  </a:lnTo>
                  <a:close/>
                </a:path>
                <a:path w="18848070" h="5767070">
                  <a:moveTo>
                    <a:pt x="12271883" y="261772"/>
                  </a:moveTo>
                  <a:lnTo>
                    <a:pt x="12267667" y="214718"/>
                  </a:lnTo>
                  <a:lnTo>
                    <a:pt x="12255500" y="170434"/>
                  </a:lnTo>
                  <a:lnTo>
                    <a:pt x="12236145" y="129654"/>
                  </a:lnTo>
                  <a:lnTo>
                    <a:pt x="12210313" y="93116"/>
                  </a:lnTo>
                  <a:lnTo>
                    <a:pt x="12178767" y="61569"/>
                  </a:lnTo>
                  <a:lnTo>
                    <a:pt x="12142229" y="35737"/>
                  </a:lnTo>
                  <a:lnTo>
                    <a:pt x="12101449" y="16383"/>
                  </a:lnTo>
                  <a:lnTo>
                    <a:pt x="12057164" y="4216"/>
                  </a:lnTo>
                  <a:lnTo>
                    <a:pt x="12010111" y="0"/>
                  </a:lnTo>
                  <a:lnTo>
                    <a:pt x="6837489" y="0"/>
                  </a:lnTo>
                  <a:lnTo>
                    <a:pt x="6790436" y="4216"/>
                  </a:lnTo>
                  <a:lnTo>
                    <a:pt x="6746151" y="16383"/>
                  </a:lnTo>
                  <a:lnTo>
                    <a:pt x="6705371" y="35737"/>
                  </a:lnTo>
                  <a:lnTo>
                    <a:pt x="6668833" y="61569"/>
                  </a:lnTo>
                  <a:lnTo>
                    <a:pt x="6637287" y="93116"/>
                  </a:lnTo>
                  <a:lnTo>
                    <a:pt x="6611455" y="129654"/>
                  </a:lnTo>
                  <a:lnTo>
                    <a:pt x="6592100" y="170434"/>
                  </a:lnTo>
                  <a:lnTo>
                    <a:pt x="6579933" y="214718"/>
                  </a:lnTo>
                  <a:lnTo>
                    <a:pt x="6575717" y="261772"/>
                  </a:lnTo>
                  <a:lnTo>
                    <a:pt x="6575717" y="2251240"/>
                  </a:lnTo>
                  <a:lnTo>
                    <a:pt x="6579933" y="2298293"/>
                  </a:lnTo>
                  <a:lnTo>
                    <a:pt x="6592100" y="2342578"/>
                  </a:lnTo>
                  <a:lnTo>
                    <a:pt x="6611455" y="2383358"/>
                  </a:lnTo>
                  <a:lnTo>
                    <a:pt x="6637287" y="2419896"/>
                  </a:lnTo>
                  <a:lnTo>
                    <a:pt x="6668833" y="2451443"/>
                  </a:lnTo>
                  <a:lnTo>
                    <a:pt x="6705371" y="2477274"/>
                  </a:lnTo>
                  <a:lnTo>
                    <a:pt x="6746151" y="2496642"/>
                  </a:lnTo>
                  <a:lnTo>
                    <a:pt x="6790436" y="2508796"/>
                  </a:lnTo>
                  <a:lnTo>
                    <a:pt x="6837489" y="2513012"/>
                  </a:lnTo>
                  <a:lnTo>
                    <a:pt x="12010111" y="2513012"/>
                  </a:lnTo>
                  <a:lnTo>
                    <a:pt x="12057164" y="2508796"/>
                  </a:lnTo>
                  <a:lnTo>
                    <a:pt x="12101449" y="2496642"/>
                  </a:lnTo>
                  <a:lnTo>
                    <a:pt x="12142229" y="2477274"/>
                  </a:lnTo>
                  <a:lnTo>
                    <a:pt x="12178767" y="2451443"/>
                  </a:lnTo>
                  <a:lnTo>
                    <a:pt x="12210313" y="2419896"/>
                  </a:lnTo>
                  <a:lnTo>
                    <a:pt x="12236145" y="2383358"/>
                  </a:lnTo>
                  <a:lnTo>
                    <a:pt x="12255500" y="2342578"/>
                  </a:lnTo>
                  <a:lnTo>
                    <a:pt x="12267667" y="2298293"/>
                  </a:lnTo>
                  <a:lnTo>
                    <a:pt x="12271883" y="2251240"/>
                  </a:lnTo>
                  <a:lnTo>
                    <a:pt x="12271883" y="261772"/>
                  </a:lnTo>
                  <a:close/>
                </a:path>
                <a:path w="18848070" h="5767070">
                  <a:moveTo>
                    <a:pt x="18847600" y="3515779"/>
                  </a:moveTo>
                  <a:lnTo>
                    <a:pt x="18843384" y="3468725"/>
                  </a:lnTo>
                  <a:lnTo>
                    <a:pt x="18831217" y="3424440"/>
                  </a:lnTo>
                  <a:lnTo>
                    <a:pt x="18811863" y="3383661"/>
                  </a:lnTo>
                  <a:lnTo>
                    <a:pt x="18786031" y="3347123"/>
                  </a:lnTo>
                  <a:lnTo>
                    <a:pt x="18754484" y="3315576"/>
                  </a:lnTo>
                  <a:lnTo>
                    <a:pt x="18717946" y="3289744"/>
                  </a:lnTo>
                  <a:lnTo>
                    <a:pt x="18677166" y="3270389"/>
                  </a:lnTo>
                  <a:lnTo>
                    <a:pt x="18632882" y="3258223"/>
                  </a:lnTo>
                  <a:lnTo>
                    <a:pt x="18585828" y="3254006"/>
                  </a:lnTo>
                  <a:lnTo>
                    <a:pt x="13413207" y="3254006"/>
                  </a:lnTo>
                  <a:lnTo>
                    <a:pt x="13366153" y="3258223"/>
                  </a:lnTo>
                  <a:lnTo>
                    <a:pt x="13321868" y="3270389"/>
                  </a:lnTo>
                  <a:lnTo>
                    <a:pt x="13281089" y="3289744"/>
                  </a:lnTo>
                  <a:lnTo>
                    <a:pt x="13244551" y="3315576"/>
                  </a:lnTo>
                  <a:lnTo>
                    <a:pt x="13213004" y="3347123"/>
                  </a:lnTo>
                  <a:lnTo>
                    <a:pt x="13187172" y="3383661"/>
                  </a:lnTo>
                  <a:lnTo>
                    <a:pt x="13167817" y="3424440"/>
                  </a:lnTo>
                  <a:lnTo>
                    <a:pt x="13155651" y="3468725"/>
                  </a:lnTo>
                  <a:lnTo>
                    <a:pt x="13151434" y="3515779"/>
                  </a:lnTo>
                  <a:lnTo>
                    <a:pt x="13151434" y="5505247"/>
                  </a:lnTo>
                  <a:lnTo>
                    <a:pt x="13155651" y="5552300"/>
                  </a:lnTo>
                  <a:lnTo>
                    <a:pt x="13167817" y="5596585"/>
                  </a:lnTo>
                  <a:lnTo>
                    <a:pt x="13187172" y="5637377"/>
                  </a:lnTo>
                  <a:lnTo>
                    <a:pt x="13213004" y="5673903"/>
                  </a:lnTo>
                  <a:lnTo>
                    <a:pt x="13244551" y="5705462"/>
                  </a:lnTo>
                  <a:lnTo>
                    <a:pt x="13281089" y="5731281"/>
                  </a:lnTo>
                  <a:lnTo>
                    <a:pt x="13321868" y="5750649"/>
                  </a:lnTo>
                  <a:lnTo>
                    <a:pt x="13366153" y="5762803"/>
                  </a:lnTo>
                  <a:lnTo>
                    <a:pt x="13413207" y="5767019"/>
                  </a:lnTo>
                  <a:lnTo>
                    <a:pt x="18585828" y="5767019"/>
                  </a:lnTo>
                  <a:lnTo>
                    <a:pt x="18632882" y="5762803"/>
                  </a:lnTo>
                  <a:lnTo>
                    <a:pt x="18677166" y="5750649"/>
                  </a:lnTo>
                  <a:lnTo>
                    <a:pt x="18717946" y="5731281"/>
                  </a:lnTo>
                  <a:lnTo>
                    <a:pt x="18754484" y="5705462"/>
                  </a:lnTo>
                  <a:lnTo>
                    <a:pt x="18786031" y="5673903"/>
                  </a:lnTo>
                  <a:lnTo>
                    <a:pt x="18811863" y="5637377"/>
                  </a:lnTo>
                  <a:lnTo>
                    <a:pt x="18831217" y="5596585"/>
                  </a:lnTo>
                  <a:lnTo>
                    <a:pt x="18843384" y="5552300"/>
                  </a:lnTo>
                  <a:lnTo>
                    <a:pt x="18847600" y="5505247"/>
                  </a:lnTo>
                  <a:lnTo>
                    <a:pt x="18847600" y="3515779"/>
                  </a:lnTo>
                  <a:close/>
                </a:path>
                <a:path w="18848070" h="5767070">
                  <a:moveTo>
                    <a:pt x="18847600" y="261772"/>
                  </a:moveTo>
                  <a:lnTo>
                    <a:pt x="18843384" y="214718"/>
                  </a:lnTo>
                  <a:lnTo>
                    <a:pt x="18831217" y="170434"/>
                  </a:lnTo>
                  <a:lnTo>
                    <a:pt x="18811863" y="129654"/>
                  </a:lnTo>
                  <a:lnTo>
                    <a:pt x="18786031" y="93116"/>
                  </a:lnTo>
                  <a:lnTo>
                    <a:pt x="18754484" y="61569"/>
                  </a:lnTo>
                  <a:lnTo>
                    <a:pt x="18717946" y="35737"/>
                  </a:lnTo>
                  <a:lnTo>
                    <a:pt x="18677166" y="16383"/>
                  </a:lnTo>
                  <a:lnTo>
                    <a:pt x="18632882" y="4216"/>
                  </a:lnTo>
                  <a:lnTo>
                    <a:pt x="18585828" y="0"/>
                  </a:lnTo>
                  <a:lnTo>
                    <a:pt x="13413207" y="0"/>
                  </a:lnTo>
                  <a:lnTo>
                    <a:pt x="13366153" y="4216"/>
                  </a:lnTo>
                  <a:lnTo>
                    <a:pt x="13321868" y="16383"/>
                  </a:lnTo>
                  <a:lnTo>
                    <a:pt x="13281089" y="35737"/>
                  </a:lnTo>
                  <a:lnTo>
                    <a:pt x="13244551" y="61569"/>
                  </a:lnTo>
                  <a:lnTo>
                    <a:pt x="13213004" y="93116"/>
                  </a:lnTo>
                  <a:lnTo>
                    <a:pt x="13187172" y="129654"/>
                  </a:lnTo>
                  <a:lnTo>
                    <a:pt x="13167817" y="170434"/>
                  </a:lnTo>
                  <a:lnTo>
                    <a:pt x="13155651" y="214718"/>
                  </a:lnTo>
                  <a:lnTo>
                    <a:pt x="13151434" y="261772"/>
                  </a:lnTo>
                  <a:lnTo>
                    <a:pt x="13151434" y="2251240"/>
                  </a:lnTo>
                  <a:lnTo>
                    <a:pt x="13155651" y="2298293"/>
                  </a:lnTo>
                  <a:lnTo>
                    <a:pt x="13167817" y="2342578"/>
                  </a:lnTo>
                  <a:lnTo>
                    <a:pt x="13187172" y="2383358"/>
                  </a:lnTo>
                  <a:lnTo>
                    <a:pt x="13213004" y="2419896"/>
                  </a:lnTo>
                  <a:lnTo>
                    <a:pt x="13244551" y="2451443"/>
                  </a:lnTo>
                  <a:lnTo>
                    <a:pt x="13281089" y="2477274"/>
                  </a:lnTo>
                  <a:lnTo>
                    <a:pt x="13321868" y="2496642"/>
                  </a:lnTo>
                  <a:lnTo>
                    <a:pt x="13366153" y="2508796"/>
                  </a:lnTo>
                  <a:lnTo>
                    <a:pt x="13413207" y="2513012"/>
                  </a:lnTo>
                  <a:lnTo>
                    <a:pt x="18585828" y="2513012"/>
                  </a:lnTo>
                  <a:lnTo>
                    <a:pt x="18632882" y="2508796"/>
                  </a:lnTo>
                  <a:lnTo>
                    <a:pt x="18677166" y="2496642"/>
                  </a:lnTo>
                  <a:lnTo>
                    <a:pt x="18717946" y="2477274"/>
                  </a:lnTo>
                  <a:lnTo>
                    <a:pt x="18754484" y="2451443"/>
                  </a:lnTo>
                  <a:lnTo>
                    <a:pt x="18786031" y="2419896"/>
                  </a:lnTo>
                  <a:lnTo>
                    <a:pt x="18811863" y="2383358"/>
                  </a:lnTo>
                  <a:lnTo>
                    <a:pt x="18831217" y="2342578"/>
                  </a:lnTo>
                  <a:lnTo>
                    <a:pt x="18843384" y="2298293"/>
                  </a:lnTo>
                  <a:lnTo>
                    <a:pt x="18847600" y="2251240"/>
                  </a:lnTo>
                  <a:lnTo>
                    <a:pt x="18847600" y="261772"/>
                  </a:lnTo>
                  <a:close/>
                </a:path>
              </a:pathLst>
            </a:custGeom>
            <a:solidFill>
              <a:srgbClr val="2A6C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8243" y="2840056"/>
              <a:ext cx="18848070" cy="5767070"/>
            </a:xfrm>
            <a:custGeom>
              <a:avLst/>
              <a:gdLst/>
              <a:ahLst/>
              <a:cxnLst/>
              <a:rect l="l" t="t" r="r" b="b"/>
              <a:pathLst>
                <a:path w="18848070" h="5767070">
                  <a:moveTo>
                    <a:pt x="5696166" y="3515779"/>
                  </a:moveTo>
                  <a:lnTo>
                    <a:pt x="5691949" y="3468725"/>
                  </a:lnTo>
                  <a:lnTo>
                    <a:pt x="5679783" y="3424440"/>
                  </a:lnTo>
                  <a:lnTo>
                    <a:pt x="5660428" y="3383661"/>
                  </a:lnTo>
                  <a:lnTo>
                    <a:pt x="5634596" y="3347123"/>
                  </a:lnTo>
                  <a:lnTo>
                    <a:pt x="5603049" y="3315576"/>
                  </a:lnTo>
                  <a:lnTo>
                    <a:pt x="5566511" y="3289744"/>
                  </a:lnTo>
                  <a:lnTo>
                    <a:pt x="5525732" y="3270377"/>
                  </a:lnTo>
                  <a:lnTo>
                    <a:pt x="5481447" y="3258223"/>
                  </a:lnTo>
                  <a:lnTo>
                    <a:pt x="5434393" y="3254006"/>
                  </a:lnTo>
                  <a:lnTo>
                    <a:pt x="261772" y="3254006"/>
                  </a:lnTo>
                  <a:lnTo>
                    <a:pt x="214718" y="3258223"/>
                  </a:lnTo>
                  <a:lnTo>
                    <a:pt x="170434" y="3270377"/>
                  </a:lnTo>
                  <a:lnTo>
                    <a:pt x="129654" y="3289744"/>
                  </a:lnTo>
                  <a:lnTo>
                    <a:pt x="93116" y="3315576"/>
                  </a:lnTo>
                  <a:lnTo>
                    <a:pt x="61569" y="3347123"/>
                  </a:lnTo>
                  <a:lnTo>
                    <a:pt x="35737" y="3383661"/>
                  </a:lnTo>
                  <a:lnTo>
                    <a:pt x="16383" y="3424440"/>
                  </a:lnTo>
                  <a:lnTo>
                    <a:pt x="4216" y="3468725"/>
                  </a:lnTo>
                  <a:lnTo>
                    <a:pt x="0" y="3515779"/>
                  </a:lnTo>
                  <a:lnTo>
                    <a:pt x="0" y="5505247"/>
                  </a:lnTo>
                  <a:lnTo>
                    <a:pt x="4216" y="5552300"/>
                  </a:lnTo>
                  <a:lnTo>
                    <a:pt x="16383" y="5596585"/>
                  </a:lnTo>
                  <a:lnTo>
                    <a:pt x="35737" y="5637365"/>
                  </a:lnTo>
                  <a:lnTo>
                    <a:pt x="61569" y="5673903"/>
                  </a:lnTo>
                  <a:lnTo>
                    <a:pt x="93116" y="5705449"/>
                  </a:lnTo>
                  <a:lnTo>
                    <a:pt x="129654" y="5731281"/>
                  </a:lnTo>
                  <a:lnTo>
                    <a:pt x="170434" y="5750636"/>
                  </a:lnTo>
                  <a:lnTo>
                    <a:pt x="214718" y="5762803"/>
                  </a:lnTo>
                  <a:lnTo>
                    <a:pt x="261772" y="5767019"/>
                  </a:lnTo>
                  <a:lnTo>
                    <a:pt x="5434393" y="5767019"/>
                  </a:lnTo>
                  <a:lnTo>
                    <a:pt x="5481447" y="5762803"/>
                  </a:lnTo>
                  <a:lnTo>
                    <a:pt x="5525732" y="5750636"/>
                  </a:lnTo>
                  <a:lnTo>
                    <a:pt x="5566511" y="5731281"/>
                  </a:lnTo>
                  <a:lnTo>
                    <a:pt x="5603049" y="5705449"/>
                  </a:lnTo>
                  <a:lnTo>
                    <a:pt x="5634596" y="5673903"/>
                  </a:lnTo>
                  <a:lnTo>
                    <a:pt x="5660428" y="5637365"/>
                  </a:lnTo>
                  <a:lnTo>
                    <a:pt x="5679783" y="5596585"/>
                  </a:lnTo>
                  <a:lnTo>
                    <a:pt x="5691949" y="5552300"/>
                  </a:lnTo>
                  <a:lnTo>
                    <a:pt x="5696166" y="5505247"/>
                  </a:lnTo>
                  <a:lnTo>
                    <a:pt x="5696166" y="3515779"/>
                  </a:lnTo>
                  <a:close/>
                </a:path>
                <a:path w="18848070" h="5767070">
                  <a:moveTo>
                    <a:pt x="5696166" y="261772"/>
                  </a:moveTo>
                  <a:lnTo>
                    <a:pt x="5691949" y="214718"/>
                  </a:lnTo>
                  <a:lnTo>
                    <a:pt x="5679783" y="170421"/>
                  </a:lnTo>
                  <a:lnTo>
                    <a:pt x="5660428" y="129641"/>
                  </a:lnTo>
                  <a:lnTo>
                    <a:pt x="5634596" y="93116"/>
                  </a:lnTo>
                  <a:lnTo>
                    <a:pt x="5603049" y="61556"/>
                  </a:lnTo>
                  <a:lnTo>
                    <a:pt x="5566511" y="35737"/>
                  </a:lnTo>
                  <a:lnTo>
                    <a:pt x="5525732" y="16370"/>
                  </a:lnTo>
                  <a:lnTo>
                    <a:pt x="5481447" y="4216"/>
                  </a:lnTo>
                  <a:lnTo>
                    <a:pt x="5434393" y="0"/>
                  </a:lnTo>
                  <a:lnTo>
                    <a:pt x="261772" y="0"/>
                  </a:lnTo>
                  <a:lnTo>
                    <a:pt x="214718" y="4216"/>
                  </a:lnTo>
                  <a:lnTo>
                    <a:pt x="170434" y="16370"/>
                  </a:lnTo>
                  <a:lnTo>
                    <a:pt x="129654" y="35737"/>
                  </a:lnTo>
                  <a:lnTo>
                    <a:pt x="93116" y="61556"/>
                  </a:lnTo>
                  <a:lnTo>
                    <a:pt x="61569" y="93116"/>
                  </a:lnTo>
                  <a:lnTo>
                    <a:pt x="35737" y="129641"/>
                  </a:lnTo>
                  <a:lnTo>
                    <a:pt x="16383" y="170421"/>
                  </a:lnTo>
                  <a:lnTo>
                    <a:pt x="4216" y="214718"/>
                  </a:lnTo>
                  <a:lnTo>
                    <a:pt x="0" y="261772"/>
                  </a:lnTo>
                  <a:lnTo>
                    <a:pt x="0" y="2251240"/>
                  </a:lnTo>
                  <a:lnTo>
                    <a:pt x="4216" y="2298293"/>
                  </a:lnTo>
                  <a:lnTo>
                    <a:pt x="16383" y="2342578"/>
                  </a:lnTo>
                  <a:lnTo>
                    <a:pt x="35737" y="2383358"/>
                  </a:lnTo>
                  <a:lnTo>
                    <a:pt x="61569" y="2419896"/>
                  </a:lnTo>
                  <a:lnTo>
                    <a:pt x="93116" y="2451443"/>
                  </a:lnTo>
                  <a:lnTo>
                    <a:pt x="129654" y="2477262"/>
                  </a:lnTo>
                  <a:lnTo>
                    <a:pt x="170434" y="2496629"/>
                  </a:lnTo>
                  <a:lnTo>
                    <a:pt x="214718" y="2508796"/>
                  </a:lnTo>
                  <a:lnTo>
                    <a:pt x="261772" y="2513012"/>
                  </a:lnTo>
                  <a:lnTo>
                    <a:pt x="5434393" y="2513012"/>
                  </a:lnTo>
                  <a:lnTo>
                    <a:pt x="5481447" y="2508796"/>
                  </a:lnTo>
                  <a:lnTo>
                    <a:pt x="5525732" y="2496629"/>
                  </a:lnTo>
                  <a:lnTo>
                    <a:pt x="5566511" y="2477262"/>
                  </a:lnTo>
                  <a:lnTo>
                    <a:pt x="5603049" y="2451443"/>
                  </a:lnTo>
                  <a:lnTo>
                    <a:pt x="5634596" y="2419896"/>
                  </a:lnTo>
                  <a:lnTo>
                    <a:pt x="5660428" y="2383358"/>
                  </a:lnTo>
                  <a:lnTo>
                    <a:pt x="5679783" y="2342578"/>
                  </a:lnTo>
                  <a:lnTo>
                    <a:pt x="5691949" y="2298293"/>
                  </a:lnTo>
                  <a:lnTo>
                    <a:pt x="5696166" y="2251240"/>
                  </a:lnTo>
                  <a:lnTo>
                    <a:pt x="5696166" y="261772"/>
                  </a:lnTo>
                  <a:close/>
                </a:path>
                <a:path w="18848070" h="5767070">
                  <a:moveTo>
                    <a:pt x="12271883" y="3515779"/>
                  </a:moveTo>
                  <a:lnTo>
                    <a:pt x="12267667" y="3468725"/>
                  </a:lnTo>
                  <a:lnTo>
                    <a:pt x="12255500" y="3424440"/>
                  </a:lnTo>
                  <a:lnTo>
                    <a:pt x="12236145" y="3383661"/>
                  </a:lnTo>
                  <a:lnTo>
                    <a:pt x="12210313" y="3347123"/>
                  </a:lnTo>
                  <a:lnTo>
                    <a:pt x="12178767" y="3315576"/>
                  </a:lnTo>
                  <a:lnTo>
                    <a:pt x="12142229" y="3289744"/>
                  </a:lnTo>
                  <a:lnTo>
                    <a:pt x="12101449" y="3270377"/>
                  </a:lnTo>
                  <a:lnTo>
                    <a:pt x="12057164" y="3258223"/>
                  </a:lnTo>
                  <a:lnTo>
                    <a:pt x="12010111" y="3254006"/>
                  </a:lnTo>
                  <a:lnTo>
                    <a:pt x="6837489" y="3254006"/>
                  </a:lnTo>
                  <a:lnTo>
                    <a:pt x="6790436" y="3258223"/>
                  </a:lnTo>
                  <a:lnTo>
                    <a:pt x="6746151" y="3270377"/>
                  </a:lnTo>
                  <a:lnTo>
                    <a:pt x="6705371" y="3289744"/>
                  </a:lnTo>
                  <a:lnTo>
                    <a:pt x="6668833" y="3315576"/>
                  </a:lnTo>
                  <a:lnTo>
                    <a:pt x="6637287" y="3347123"/>
                  </a:lnTo>
                  <a:lnTo>
                    <a:pt x="6611455" y="3383661"/>
                  </a:lnTo>
                  <a:lnTo>
                    <a:pt x="6592100" y="3424440"/>
                  </a:lnTo>
                  <a:lnTo>
                    <a:pt x="6579933" y="3468725"/>
                  </a:lnTo>
                  <a:lnTo>
                    <a:pt x="6575717" y="3515779"/>
                  </a:lnTo>
                  <a:lnTo>
                    <a:pt x="6575717" y="5505247"/>
                  </a:lnTo>
                  <a:lnTo>
                    <a:pt x="6579933" y="5552300"/>
                  </a:lnTo>
                  <a:lnTo>
                    <a:pt x="6592100" y="5596585"/>
                  </a:lnTo>
                  <a:lnTo>
                    <a:pt x="6611455" y="5637365"/>
                  </a:lnTo>
                  <a:lnTo>
                    <a:pt x="6637287" y="5673903"/>
                  </a:lnTo>
                  <a:lnTo>
                    <a:pt x="6668833" y="5705449"/>
                  </a:lnTo>
                  <a:lnTo>
                    <a:pt x="6705371" y="5731281"/>
                  </a:lnTo>
                  <a:lnTo>
                    <a:pt x="6746151" y="5750636"/>
                  </a:lnTo>
                  <a:lnTo>
                    <a:pt x="6790436" y="5762803"/>
                  </a:lnTo>
                  <a:lnTo>
                    <a:pt x="6837489" y="5767019"/>
                  </a:lnTo>
                  <a:lnTo>
                    <a:pt x="12010111" y="5767019"/>
                  </a:lnTo>
                  <a:lnTo>
                    <a:pt x="12057164" y="5762803"/>
                  </a:lnTo>
                  <a:lnTo>
                    <a:pt x="12101449" y="5750636"/>
                  </a:lnTo>
                  <a:lnTo>
                    <a:pt x="12142229" y="5731281"/>
                  </a:lnTo>
                  <a:lnTo>
                    <a:pt x="12178767" y="5705449"/>
                  </a:lnTo>
                  <a:lnTo>
                    <a:pt x="12210313" y="5673903"/>
                  </a:lnTo>
                  <a:lnTo>
                    <a:pt x="12236145" y="5637365"/>
                  </a:lnTo>
                  <a:lnTo>
                    <a:pt x="12255500" y="5596585"/>
                  </a:lnTo>
                  <a:lnTo>
                    <a:pt x="12267667" y="5552300"/>
                  </a:lnTo>
                  <a:lnTo>
                    <a:pt x="12271883" y="5505247"/>
                  </a:lnTo>
                  <a:lnTo>
                    <a:pt x="12271883" y="3515779"/>
                  </a:lnTo>
                  <a:close/>
                </a:path>
                <a:path w="18848070" h="5767070">
                  <a:moveTo>
                    <a:pt x="12271883" y="261772"/>
                  </a:moveTo>
                  <a:lnTo>
                    <a:pt x="12267667" y="214718"/>
                  </a:lnTo>
                  <a:lnTo>
                    <a:pt x="12255500" y="170421"/>
                  </a:lnTo>
                  <a:lnTo>
                    <a:pt x="12236145" y="129641"/>
                  </a:lnTo>
                  <a:lnTo>
                    <a:pt x="12210313" y="93116"/>
                  </a:lnTo>
                  <a:lnTo>
                    <a:pt x="12178767" y="61556"/>
                  </a:lnTo>
                  <a:lnTo>
                    <a:pt x="12142229" y="35737"/>
                  </a:lnTo>
                  <a:lnTo>
                    <a:pt x="12101449" y="16370"/>
                  </a:lnTo>
                  <a:lnTo>
                    <a:pt x="12057164" y="4216"/>
                  </a:lnTo>
                  <a:lnTo>
                    <a:pt x="12010111" y="0"/>
                  </a:lnTo>
                  <a:lnTo>
                    <a:pt x="6837489" y="0"/>
                  </a:lnTo>
                  <a:lnTo>
                    <a:pt x="6790436" y="4216"/>
                  </a:lnTo>
                  <a:lnTo>
                    <a:pt x="6746151" y="16370"/>
                  </a:lnTo>
                  <a:lnTo>
                    <a:pt x="6705371" y="35737"/>
                  </a:lnTo>
                  <a:lnTo>
                    <a:pt x="6668833" y="61556"/>
                  </a:lnTo>
                  <a:lnTo>
                    <a:pt x="6637287" y="93116"/>
                  </a:lnTo>
                  <a:lnTo>
                    <a:pt x="6611455" y="129641"/>
                  </a:lnTo>
                  <a:lnTo>
                    <a:pt x="6592100" y="170421"/>
                  </a:lnTo>
                  <a:lnTo>
                    <a:pt x="6579933" y="214718"/>
                  </a:lnTo>
                  <a:lnTo>
                    <a:pt x="6575717" y="261772"/>
                  </a:lnTo>
                  <a:lnTo>
                    <a:pt x="6575717" y="2251240"/>
                  </a:lnTo>
                  <a:lnTo>
                    <a:pt x="6579933" y="2298293"/>
                  </a:lnTo>
                  <a:lnTo>
                    <a:pt x="6592100" y="2342578"/>
                  </a:lnTo>
                  <a:lnTo>
                    <a:pt x="6611455" y="2383358"/>
                  </a:lnTo>
                  <a:lnTo>
                    <a:pt x="6637287" y="2419896"/>
                  </a:lnTo>
                  <a:lnTo>
                    <a:pt x="6668833" y="2451443"/>
                  </a:lnTo>
                  <a:lnTo>
                    <a:pt x="6705371" y="2477262"/>
                  </a:lnTo>
                  <a:lnTo>
                    <a:pt x="6746151" y="2496629"/>
                  </a:lnTo>
                  <a:lnTo>
                    <a:pt x="6790436" y="2508796"/>
                  </a:lnTo>
                  <a:lnTo>
                    <a:pt x="6837489" y="2513012"/>
                  </a:lnTo>
                  <a:lnTo>
                    <a:pt x="12010111" y="2513012"/>
                  </a:lnTo>
                  <a:lnTo>
                    <a:pt x="12057164" y="2508796"/>
                  </a:lnTo>
                  <a:lnTo>
                    <a:pt x="12101449" y="2496629"/>
                  </a:lnTo>
                  <a:lnTo>
                    <a:pt x="12142229" y="2477262"/>
                  </a:lnTo>
                  <a:lnTo>
                    <a:pt x="12178767" y="2451443"/>
                  </a:lnTo>
                  <a:lnTo>
                    <a:pt x="12210313" y="2419896"/>
                  </a:lnTo>
                  <a:lnTo>
                    <a:pt x="12236145" y="2383358"/>
                  </a:lnTo>
                  <a:lnTo>
                    <a:pt x="12255500" y="2342578"/>
                  </a:lnTo>
                  <a:lnTo>
                    <a:pt x="12267667" y="2298293"/>
                  </a:lnTo>
                  <a:lnTo>
                    <a:pt x="12271883" y="2251240"/>
                  </a:lnTo>
                  <a:lnTo>
                    <a:pt x="12271883" y="261772"/>
                  </a:lnTo>
                  <a:close/>
                </a:path>
                <a:path w="18848070" h="5767070">
                  <a:moveTo>
                    <a:pt x="18847600" y="3515779"/>
                  </a:moveTo>
                  <a:lnTo>
                    <a:pt x="18843384" y="3468725"/>
                  </a:lnTo>
                  <a:lnTo>
                    <a:pt x="18831217" y="3424440"/>
                  </a:lnTo>
                  <a:lnTo>
                    <a:pt x="18811863" y="3383661"/>
                  </a:lnTo>
                  <a:lnTo>
                    <a:pt x="18786031" y="3347123"/>
                  </a:lnTo>
                  <a:lnTo>
                    <a:pt x="18754484" y="3315576"/>
                  </a:lnTo>
                  <a:lnTo>
                    <a:pt x="18717946" y="3289744"/>
                  </a:lnTo>
                  <a:lnTo>
                    <a:pt x="18677166" y="3270377"/>
                  </a:lnTo>
                  <a:lnTo>
                    <a:pt x="18632882" y="3258223"/>
                  </a:lnTo>
                  <a:lnTo>
                    <a:pt x="18585828" y="3254006"/>
                  </a:lnTo>
                  <a:lnTo>
                    <a:pt x="13413207" y="3254006"/>
                  </a:lnTo>
                  <a:lnTo>
                    <a:pt x="13366153" y="3258223"/>
                  </a:lnTo>
                  <a:lnTo>
                    <a:pt x="13321868" y="3270377"/>
                  </a:lnTo>
                  <a:lnTo>
                    <a:pt x="13281089" y="3289744"/>
                  </a:lnTo>
                  <a:lnTo>
                    <a:pt x="13244551" y="3315576"/>
                  </a:lnTo>
                  <a:lnTo>
                    <a:pt x="13213004" y="3347123"/>
                  </a:lnTo>
                  <a:lnTo>
                    <a:pt x="13187172" y="3383661"/>
                  </a:lnTo>
                  <a:lnTo>
                    <a:pt x="13167817" y="3424440"/>
                  </a:lnTo>
                  <a:lnTo>
                    <a:pt x="13155651" y="3468725"/>
                  </a:lnTo>
                  <a:lnTo>
                    <a:pt x="13151434" y="3515779"/>
                  </a:lnTo>
                  <a:lnTo>
                    <a:pt x="13151434" y="5505247"/>
                  </a:lnTo>
                  <a:lnTo>
                    <a:pt x="13155651" y="5552300"/>
                  </a:lnTo>
                  <a:lnTo>
                    <a:pt x="13167817" y="5596585"/>
                  </a:lnTo>
                  <a:lnTo>
                    <a:pt x="13187172" y="5637365"/>
                  </a:lnTo>
                  <a:lnTo>
                    <a:pt x="13213004" y="5673903"/>
                  </a:lnTo>
                  <a:lnTo>
                    <a:pt x="13244551" y="5705449"/>
                  </a:lnTo>
                  <a:lnTo>
                    <a:pt x="13281089" y="5731281"/>
                  </a:lnTo>
                  <a:lnTo>
                    <a:pt x="13321868" y="5750636"/>
                  </a:lnTo>
                  <a:lnTo>
                    <a:pt x="13366153" y="5762803"/>
                  </a:lnTo>
                  <a:lnTo>
                    <a:pt x="13413207" y="5767019"/>
                  </a:lnTo>
                  <a:lnTo>
                    <a:pt x="18585828" y="5767019"/>
                  </a:lnTo>
                  <a:lnTo>
                    <a:pt x="18632882" y="5762803"/>
                  </a:lnTo>
                  <a:lnTo>
                    <a:pt x="18677166" y="5750636"/>
                  </a:lnTo>
                  <a:lnTo>
                    <a:pt x="18717946" y="5731281"/>
                  </a:lnTo>
                  <a:lnTo>
                    <a:pt x="18754484" y="5705449"/>
                  </a:lnTo>
                  <a:lnTo>
                    <a:pt x="18786031" y="5673903"/>
                  </a:lnTo>
                  <a:lnTo>
                    <a:pt x="18811863" y="5637365"/>
                  </a:lnTo>
                  <a:lnTo>
                    <a:pt x="18831217" y="5596585"/>
                  </a:lnTo>
                  <a:lnTo>
                    <a:pt x="18843384" y="5552300"/>
                  </a:lnTo>
                  <a:lnTo>
                    <a:pt x="18847600" y="5505247"/>
                  </a:lnTo>
                  <a:lnTo>
                    <a:pt x="18847600" y="3515779"/>
                  </a:lnTo>
                  <a:close/>
                </a:path>
                <a:path w="18848070" h="5767070">
                  <a:moveTo>
                    <a:pt x="18847600" y="261772"/>
                  </a:moveTo>
                  <a:lnTo>
                    <a:pt x="18843384" y="214718"/>
                  </a:lnTo>
                  <a:lnTo>
                    <a:pt x="18831217" y="170421"/>
                  </a:lnTo>
                  <a:lnTo>
                    <a:pt x="18811863" y="129641"/>
                  </a:lnTo>
                  <a:lnTo>
                    <a:pt x="18786031" y="93116"/>
                  </a:lnTo>
                  <a:lnTo>
                    <a:pt x="18754484" y="61556"/>
                  </a:lnTo>
                  <a:lnTo>
                    <a:pt x="18717946" y="35737"/>
                  </a:lnTo>
                  <a:lnTo>
                    <a:pt x="18677166" y="16370"/>
                  </a:lnTo>
                  <a:lnTo>
                    <a:pt x="18632882" y="4216"/>
                  </a:lnTo>
                  <a:lnTo>
                    <a:pt x="18585828" y="0"/>
                  </a:lnTo>
                  <a:lnTo>
                    <a:pt x="13413207" y="0"/>
                  </a:lnTo>
                  <a:lnTo>
                    <a:pt x="13366153" y="4216"/>
                  </a:lnTo>
                  <a:lnTo>
                    <a:pt x="13321868" y="16370"/>
                  </a:lnTo>
                  <a:lnTo>
                    <a:pt x="13281089" y="35737"/>
                  </a:lnTo>
                  <a:lnTo>
                    <a:pt x="13244551" y="61556"/>
                  </a:lnTo>
                  <a:lnTo>
                    <a:pt x="13213004" y="93116"/>
                  </a:lnTo>
                  <a:lnTo>
                    <a:pt x="13187172" y="129641"/>
                  </a:lnTo>
                  <a:lnTo>
                    <a:pt x="13167817" y="170421"/>
                  </a:lnTo>
                  <a:lnTo>
                    <a:pt x="13155651" y="214718"/>
                  </a:lnTo>
                  <a:lnTo>
                    <a:pt x="13151434" y="261772"/>
                  </a:lnTo>
                  <a:lnTo>
                    <a:pt x="13151434" y="2251240"/>
                  </a:lnTo>
                  <a:lnTo>
                    <a:pt x="13155651" y="2298293"/>
                  </a:lnTo>
                  <a:lnTo>
                    <a:pt x="13167817" y="2342578"/>
                  </a:lnTo>
                  <a:lnTo>
                    <a:pt x="13187172" y="2383358"/>
                  </a:lnTo>
                  <a:lnTo>
                    <a:pt x="13213004" y="2419896"/>
                  </a:lnTo>
                  <a:lnTo>
                    <a:pt x="13244551" y="2451443"/>
                  </a:lnTo>
                  <a:lnTo>
                    <a:pt x="13281089" y="2477262"/>
                  </a:lnTo>
                  <a:lnTo>
                    <a:pt x="13321868" y="2496629"/>
                  </a:lnTo>
                  <a:lnTo>
                    <a:pt x="13366153" y="2508796"/>
                  </a:lnTo>
                  <a:lnTo>
                    <a:pt x="13413207" y="2513012"/>
                  </a:lnTo>
                  <a:lnTo>
                    <a:pt x="18585828" y="2513012"/>
                  </a:lnTo>
                  <a:lnTo>
                    <a:pt x="18632882" y="2508796"/>
                  </a:lnTo>
                  <a:lnTo>
                    <a:pt x="18677166" y="2496629"/>
                  </a:lnTo>
                  <a:lnTo>
                    <a:pt x="18717946" y="2477262"/>
                  </a:lnTo>
                  <a:lnTo>
                    <a:pt x="18754484" y="2451443"/>
                  </a:lnTo>
                  <a:lnTo>
                    <a:pt x="18786031" y="2419896"/>
                  </a:lnTo>
                  <a:lnTo>
                    <a:pt x="18811863" y="2383358"/>
                  </a:lnTo>
                  <a:lnTo>
                    <a:pt x="18831217" y="2342578"/>
                  </a:lnTo>
                  <a:lnTo>
                    <a:pt x="18843384" y="2298293"/>
                  </a:lnTo>
                  <a:lnTo>
                    <a:pt x="18847600" y="2251240"/>
                  </a:lnTo>
                  <a:lnTo>
                    <a:pt x="18847600" y="2617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15553" y="10471408"/>
            <a:ext cx="217804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2A5796"/>
                </a:solidFill>
                <a:latin typeface="URWDIN-Black"/>
                <a:cs typeface="URWDIN-Black"/>
              </a:rPr>
              <a:t>3</a:t>
            </a:r>
            <a:endParaRPr sz="2800">
              <a:latin typeface="URWDIN-Black"/>
              <a:cs typeface="URWDIN-Blac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19627" y="2897076"/>
            <a:ext cx="1713864" cy="2224405"/>
          </a:xfrm>
          <a:prstGeom prst="rect">
            <a:avLst/>
          </a:prstGeom>
        </p:spPr>
        <p:txBody>
          <a:bodyPr vert="horz" wrap="square" lIns="0" tIns="242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10"/>
              </a:spcBef>
            </a:pPr>
            <a:r>
              <a:rPr sz="3300" b="1" spc="-10" dirty="0">
                <a:solidFill>
                  <a:srgbClr val="2A6CB8"/>
                </a:solidFill>
                <a:latin typeface="URWDIN-Demi"/>
                <a:cs typeface="URWDIN-Demi"/>
              </a:rPr>
              <a:t>Revenue</a:t>
            </a:r>
            <a:endParaRPr sz="3300">
              <a:latin typeface="URWDIN-Demi"/>
              <a:cs typeface="URWDIN-Demi"/>
            </a:endParaRPr>
          </a:p>
          <a:p>
            <a:pPr marL="83185" algn="ctr">
              <a:lnSpc>
                <a:spcPct val="100000"/>
              </a:lnSpc>
              <a:spcBef>
                <a:spcPts val="1810"/>
              </a:spcBef>
            </a:pPr>
            <a:r>
              <a:rPr sz="3300" b="1" spc="-10" dirty="0">
                <a:solidFill>
                  <a:srgbClr val="2A5796"/>
                </a:solidFill>
                <a:latin typeface="URWDIN-Demi"/>
                <a:cs typeface="URWDIN-Demi"/>
              </a:rPr>
              <a:t>$13.9m</a:t>
            </a:r>
            <a:r>
              <a:rPr sz="2850" b="1" spc="-15" baseline="32163" dirty="0">
                <a:solidFill>
                  <a:srgbClr val="2A5796"/>
                </a:solidFill>
                <a:latin typeface="URWDIN-Demi"/>
                <a:cs typeface="URWDIN-Demi"/>
              </a:rPr>
              <a:t>1</a:t>
            </a:r>
            <a:endParaRPr sz="2850" baseline="32163">
              <a:latin typeface="URWDIN-Demi"/>
              <a:cs typeface="URWDIN-Demi"/>
            </a:endParaRPr>
          </a:p>
          <a:p>
            <a:pPr algn="ctr">
              <a:lnSpc>
                <a:spcPct val="100000"/>
              </a:lnSpc>
              <a:spcBef>
                <a:spcPts val="1815"/>
              </a:spcBef>
            </a:pPr>
            <a:r>
              <a:rPr sz="3300" b="1" spc="-20" dirty="0">
                <a:solidFill>
                  <a:srgbClr val="46AB81"/>
                </a:solidFill>
                <a:latin typeface="URWDIN-Black"/>
                <a:cs typeface="URWDIN-Black"/>
              </a:rPr>
              <a:t>+45%</a:t>
            </a:r>
            <a:endParaRPr sz="3300">
              <a:latin typeface="URWDIN-Black"/>
              <a:cs typeface="URWDIN-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36301" y="6147240"/>
            <a:ext cx="3081020" cy="2224405"/>
          </a:xfrm>
          <a:prstGeom prst="rect">
            <a:avLst/>
          </a:prstGeom>
        </p:spPr>
        <p:txBody>
          <a:bodyPr vert="horz" wrap="square" lIns="0" tIns="242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10"/>
              </a:spcBef>
            </a:pPr>
            <a:r>
              <a:rPr sz="3300" b="1" dirty="0">
                <a:solidFill>
                  <a:srgbClr val="2A6CB8"/>
                </a:solidFill>
                <a:latin typeface="URWDIN-Demi"/>
                <a:cs typeface="URWDIN-Demi"/>
              </a:rPr>
              <a:t>Underlying</a:t>
            </a:r>
            <a:r>
              <a:rPr sz="3300" b="1" spc="-125" dirty="0">
                <a:solidFill>
                  <a:srgbClr val="2A6CB8"/>
                </a:solidFill>
                <a:latin typeface="URWDIN-Demi"/>
                <a:cs typeface="URWDIN-Demi"/>
              </a:rPr>
              <a:t> </a:t>
            </a:r>
            <a:r>
              <a:rPr sz="3300" b="1" spc="-20" dirty="0">
                <a:solidFill>
                  <a:srgbClr val="2A6CB8"/>
                </a:solidFill>
                <a:latin typeface="URWDIN-Demi"/>
                <a:cs typeface="URWDIN-Demi"/>
              </a:rPr>
              <a:t>EBIT</a:t>
            </a:r>
            <a:endParaRPr sz="3300">
              <a:latin typeface="URWDIN-Demi"/>
              <a:cs typeface="URWDIN-Demi"/>
            </a:endParaRPr>
          </a:p>
          <a:p>
            <a:pPr algn="ctr">
              <a:lnSpc>
                <a:spcPct val="100000"/>
              </a:lnSpc>
              <a:spcBef>
                <a:spcPts val="1810"/>
              </a:spcBef>
            </a:pPr>
            <a:r>
              <a:rPr sz="3300" b="1" spc="-10" dirty="0">
                <a:solidFill>
                  <a:srgbClr val="2A5796"/>
                </a:solidFill>
                <a:latin typeface="URWDIN-Demi"/>
                <a:cs typeface="URWDIN-Demi"/>
              </a:rPr>
              <a:t>$(8.1)m</a:t>
            </a:r>
            <a:endParaRPr sz="3300">
              <a:latin typeface="URWDIN-Demi"/>
              <a:cs typeface="URWDIN-Demi"/>
            </a:endParaRPr>
          </a:p>
          <a:p>
            <a:pPr algn="ctr">
              <a:lnSpc>
                <a:spcPct val="100000"/>
              </a:lnSpc>
              <a:spcBef>
                <a:spcPts val="1815"/>
              </a:spcBef>
            </a:pPr>
            <a:r>
              <a:rPr sz="3300" b="1" spc="-25" dirty="0">
                <a:solidFill>
                  <a:srgbClr val="46AB81"/>
                </a:solidFill>
                <a:latin typeface="URWDIN-Black"/>
                <a:cs typeface="URWDIN-Black"/>
              </a:rPr>
              <a:t>+4%</a:t>
            </a:r>
            <a:endParaRPr sz="3300">
              <a:latin typeface="URWDIN-Black"/>
              <a:cs typeface="URWDIN-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30201" y="6179490"/>
            <a:ext cx="4644390" cy="2203450"/>
          </a:xfrm>
          <a:prstGeom prst="rect">
            <a:avLst/>
          </a:prstGeom>
        </p:spPr>
        <p:txBody>
          <a:bodyPr vert="horz" wrap="square" lIns="0" tIns="242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10"/>
              </a:spcBef>
            </a:pPr>
            <a:r>
              <a:rPr sz="3300" b="1" dirty="0">
                <a:solidFill>
                  <a:srgbClr val="2A6CB8"/>
                </a:solidFill>
                <a:latin typeface="URWDIN-Demi"/>
                <a:cs typeface="URWDIN-Demi"/>
              </a:rPr>
              <a:t>Underlying</a:t>
            </a:r>
            <a:r>
              <a:rPr sz="3300" b="1" spc="-125" dirty="0">
                <a:solidFill>
                  <a:srgbClr val="2A6CB8"/>
                </a:solidFill>
                <a:latin typeface="URWDIN-Demi"/>
                <a:cs typeface="URWDIN-Demi"/>
              </a:rPr>
              <a:t> </a:t>
            </a:r>
            <a:r>
              <a:rPr sz="3300" b="1" spc="-10" dirty="0">
                <a:solidFill>
                  <a:srgbClr val="2A6CB8"/>
                </a:solidFill>
                <a:latin typeface="URWDIN-Demi"/>
                <a:cs typeface="URWDIN-Demi"/>
              </a:rPr>
              <a:t>Adjustments</a:t>
            </a:r>
            <a:endParaRPr sz="3300">
              <a:latin typeface="URWDIN-Demi"/>
              <a:cs typeface="URWDIN-Demi"/>
            </a:endParaRPr>
          </a:p>
          <a:p>
            <a:pPr algn="ctr">
              <a:lnSpc>
                <a:spcPct val="100000"/>
              </a:lnSpc>
              <a:spcBef>
                <a:spcPts val="1810"/>
              </a:spcBef>
            </a:pPr>
            <a:r>
              <a:rPr sz="3300" b="1" spc="-10" dirty="0">
                <a:solidFill>
                  <a:srgbClr val="2A5796"/>
                </a:solidFill>
                <a:latin typeface="URWDIN-Demi"/>
                <a:cs typeface="URWDIN-Demi"/>
              </a:rPr>
              <a:t>$11.5m</a:t>
            </a:r>
            <a:r>
              <a:rPr sz="2850" b="1" spc="-15" baseline="32163" dirty="0">
                <a:solidFill>
                  <a:srgbClr val="2A5796"/>
                </a:solidFill>
                <a:latin typeface="URWDIN-Demi"/>
                <a:cs typeface="URWDIN-Demi"/>
              </a:rPr>
              <a:t>2</a:t>
            </a:r>
            <a:endParaRPr sz="2850" baseline="32163">
              <a:latin typeface="URWDIN-Demi"/>
              <a:cs typeface="URWDIN-Demi"/>
            </a:endParaRPr>
          </a:p>
          <a:p>
            <a:pPr algn="ctr">
              <a:lnSpc>
                <a:spcPct val="100000"/>
              </a:lnSpc>
              <a:spcBef>
                <a:spcPts val="2665"/>
              </a:spcBef>
            </a:pPr>
            <a:r>
              <a:rPr sz="2450" b="1" dirty="0">
                <a:solidFill>
                  <a:srgbClr val="2A5796"/>
                </a:solidFill>
                <a:latin typeface="URWDIN-Demi"/>
                <a:cs typeface="URWDIN-Demi"/>
              </a:rPr>
              <a:t>(pcp</a:t>
            </a:r>
            <a:r>
              <a:rPr sz="2450" b="1" spc="10" dirty="0">
                <a:solidFill>
                  <a:srgbClr val="2A5796"/>
                </a:solidFill>
                <a:latin typeface="URWDIN-Demi"/>
                <a:cs typeface="URWDIN-Demi"/>
              </a:rPr>
              <a:t> </a:t>
            </a:r>
            <a:r>
              <a:rPr sz="2450" b="1" dirty="0">
                <a:solidFill>
                  <a:srgbClr val="2A5796"/>
                </a:solidFill>
                <a:latin typeface="URWDIN-Demi"/>
                <a:cs typeface="URWDIN-Demi"/>
              </a:rPr>
              <a:t>$0.9m</a:t>
            </a:r>
            <a:r>
              <a:rPr sz="2450" b="1" spc="10" dirty="0">
                <a:solidFill>
                  <a:srgbClr val="2A5796"/>
                </a:solidFill>
                <a:latin typeface="URWDIN-Demi"/>
                <a:cs typeface="URWDIN-Demi"/>
              </a:rPr>
              <a:t> </a:t>
            </a:r>
            <a:r>
              <a:rPr sz="2450" b="1" spc="-10" dirty="0">
                <a:solidFill>
                  <a:srgbClr val="2A5796"/>
                </a:solidFill>
                <a:latin typeface="URWDIN-Demi"/>
                <a:cs typeface="URWDIN-Demi"/>
              </a:rPr>
              <a:t>loss)</a:t>
            </a:r>
            <a:endParaRPr sz="2450">
              <a:latin typeface="URWDIN-Demi"/>
              <a:cs typeface="URWDIN-Dem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432873" y="6179529"/>
            <a:ext cx="2390140" cy="2203450"/>
          </a:xfrm>
          <a:prstGeom prst="rect">
            <a:avLst/>
          </a:prstGeom>
        </p:spPr>
        <p:txBody>
          <a:bodyPr vert="horz" wrap="square" lIns="0" tIns="242570" rIns="0" bIns="0" rtlCol="0">
            <a:spAutoFit/>
          </a:bodyPr>
          <a:lstStyle/>
          <a:p>
            <a:pPr marR="3810" algn="ctr">
              <a:lnSpc>
                <a:spcPct val="100000"/>
              </a:lnSpc>
              <a:spcBef>
                <a:spcPts val="1910"/>
              </a:spcBef>
            </a:pPr>
            <a:r>
              <a:rPr sz="3300" b="1" spc="-20" dirty="0">
                <a:solidFill>
                  <a:srgbClr val="2A6CB8"/>
                </a:solidFill>
                <a:latin typeface="URWDIN-Demi"/>
                <a:cs typeface="URWDIN-Demi"/>
              </a:rPr>
              <a:t>NPAT</a:t>
            </a:r>
            <a:endParaRPr sz="3300">
              <a:latin typeface="URWDIN-Demi"/>
              <a:cs typeface="URWDIN-Demi"/>
            </a:endParaRPr>
          </a:p>
          <a:p>
            <a:pPr algn="ctr">
              <a:lnSpc>
                <a:spcPct val="100000"/>
              </a:lnSpc>
              <a:spcBef>
                <a:spcPts val="1810"/>
              </a:spcBef>
            </a:pPr>
            <a:r>
              <a:rPr sz="3300" b="1" spc="-10" dirty="0">
                <a:solidFill>
                  <a:srgbClr val="2A5796"/>
                </a:solidFill>
                <a:latin typeface="URWDIN-Demi"/>
                <a:cs typeface="URWDIN-Demi"/>
              </a:rPr>
              <a:t>$2.7m</a:t>
            </a:r>
            <a:endParaRPr sz="3300">
              <a:latin typeface="URWDIN-Demi"/>
              <a:cs typeface="URWDIN-Demi"/>
            </a:endParaRPr>
          </a:p>
          <a:p>
            <a:pPr algn="ctr">
              <a:lnSpc>
                <a:spcPct val="100000"/>
              </a:lnSpc>
              <a:spcBef>
                <a:spcPts val="2665"/>
              </a:spcBef>
            </a:pPr>
            <a:r>
              <a:rPr sz="2450" b="1" dirty="0">
                <a:solidFill>
                  <a:srgbClr val="2A5796"/>
                </a:solidFill>
                <a:latin typeface="URWDIN-Demi"/>
                <a:cs typeface="URWDIN-Demi"/>
              </a:rPr>
              <a:t>(pcp</a:t>
            </a:r>
            <a:r>
              <a:rPr sz="2450" b="1" spc="10" dirty="0">
                <a:solidFill>
                  <a:srgbClr val="2A5796"/>
                </a:solidFill>
                <a:latin typeface="URWDIN-Demi"/>
                <a:cs typeface="URWDIN-Demi"/>
              </a:rPr>
              <a:t> </a:t>
            </a:r>
            <a:r>
              <a:rPr sz="2450" b="1" dirty="0">
                <a:solidFill>
                  <a:srgbClr val="2A5796"/>
                </a:solidFill>
                <a:latin typeface="URWDIN-Demi"/>
                <a:cs typeface="URWDIN-Demi"/>
              </a:rPr>
              <a:t>$7.4m</a:t>
            </a:r>
            <a:r>
              <a:rPr sz="2450" b="1" spc="10" dirty="0">
                <a:solidFill>
                  <a:srgbClr val="2A5796"/>
                </a:solidFill>
                <a:latin typeface="URWDIN-Demi"/>
                <a:cs typeface="URWDIN-Demi"/>
              </a:rPr>
              <a:t> </a:t>
            </a:r>
            <a:r>
              <a:rPr sz="2450" b="1" spc="-10" dirty="0">
                <a:solidFill>
                  <a:srgbClr val="2A5796"/>
                </a:solidFill>
                <a:latin typeface="URWDIN-Demi"/>
                <a:cs typeface="URWDIN-Demi"/>
              </a:rPr>
              <a:t>loss)</a:t>
            </a:r>
            <a:endParaRPr sz="2450">
              <a:latin typeface="URWDIN-Demi"/>
              <a:cs typeface="URWDIN-Dem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66202" y="2860430"/>
            <a:ext cx="5172075" cy="2298065"/>
          </a:xfrm>
          <a:prstGeom prst="rect">
            <a:avLst/>
          </a:prstGeom>
        </p:spPr>
        <p:txBody>
          <a:bodyPr vert="horz" wrap="square" lIns="0" tIns="242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10"/>
              </a:spcBef>
            </a:pPr>
            <a:r>
              <a:rPr sz="3300" b="1" dirty="0">
                <a:solidFill>
                  <a:srgbClr val="2A6CB8"/>
                </a:solidFill>
                <a:latin typeface="URWDIN-Demi"/>
                <a:cs typeface="URWDIN-Demi"/>
              </a:rPr>
              <a:t>Pain</a:t>
            </a:r>
            <a:r>
              <a:rPr sz="3300" b="1" spc="-70" dirty="0">
                <a:solidFill>
                  <a:srgbClr val="2A6CB8"/>
                </a:solidFill>
                <a:latin typeface="URWDIN-Demi"/>
                <a:cs typeface="URWDIN-Demi"/>
              </a:rPr>
              <a:t> </a:t>
            </a:r>
            <a:r>
              <a:rPr sz="3300" b="1" spc="-10" dirty="0">
                <a:solidFill>
                  <a:srgbClr val="2A6CB8"/>
                </a:solidFill>
                <a:latin typeface="URWDIN-Demi"/>
                <a:cs typeface="URWDIN-Demi"/>
              </a:rPr>
              <a:t>Management</a:t>
            </a:r>
            <a:r>
              <a:rPr sz="3300" b="1" spc="-70" dirty="0">
                <a:solidFill>
                  <a:srgbClr val="2A6CB8"/>
                </a:solidFill>
                <a:latin typeface="URWDIN-Demi"/>
                <a:cs typeface="URWDIN-Demi"/>
              </a:rPr>
              <a:t> </a:t>
            </a:r>
            <a:r>
              <a:rPr sz="3300" b="1" spc="-10" dirty="0">
                <a:solidFill>
                  <a:srgbClr val="2A6CB8"/>
                </a:solidFill>
                <a:latin typeface="URWDIN-Demi"/>
                <a:cs typeface="URWDIN-Demi"/>
              </a:rPr>
              <a:t>Revenue</a:t>
            </a:r>
            <a:endParaRPr sz="3300">
              <a:latin typeface="URWDIN-Demi"/>
              <a:cs typeface="URWDIN-Demi"/>
            </a:endParaRPr>
          </a:p>
          <a:p>
            <a:pPr algn="ctr">
              <a:lnSpc>
                <a:spcPct val="100000"/>
              </a:lnSpc>
              <a:spcBef>
                <a:spcPts val="1810"/>
              </a:spcBef>
            </a:pPr>
            <a:r>
              <a:rPr sz="3300" b="1" spc="-10" dirty="0">
                <a:solidFill>
                  <a:srgbClr val="2A5796"/>
                </a:solidFill>
                <a:latin typeface="URWDIN-Demi"/>
                <a:cs typeface="URWDIN-Demi"/>
              </a:rPr>
              <a:t>$7.6m</a:t>
            </a:r>
            <a:r>
              <a:rPr sz="2850" b="1" spc="-15" baseline="32163" dirty="0">
                <a:solidFill>
                  <a:srgbClr val="2A5796"/>
                </a:solidFill>
                <a:latin typeface="URWDIN-Demi"/>
                <a:cs typeface="URWDIN-Demi"/>
              </a:rPr>
              <a:t>1</a:t>
            </a:r>
            <a:endParaRPr sz="2850" baseline="32163">
              <a:latin typeface="URWDIN-Demi"/>
              <a:cs typeface="URWDIN-Demi"/>
            </a:endParaRPr>
          </a:p>
          <a:p>
            <a:pPr algn="ctr">
              <a:lnSpc>
                <a:spcPct val="100000"/>
              </a:lnSpc>
              <a:spcBef>
                <a:spcPts val="2390"/>
              </a:spcBef>
            </a:pPr>
            <a:r>
              <a:rPr sz="3300" b="1" spc="-20" dirty="0">
                <a:solidFill>
                  <a:srgbClr val="46AB81"/>
                </a:solidFill>
                <a:latin typeface="URWDIN-Black"/>
                <a:cs typeface="URWDIN-Black"/>
              </a:rPr>
              <a:t>+27%</a:t>
            </a:r>
            <a:endParaRPr sz="3300">
              <a:latin typeface="URWDIN-Black"/>
              <a:cs typeface="URWDIN-Blac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639007" y="2860430"/>
            <a:ext cx="3978275" cy="2298065"/>
          </a:xfrm>
          <a:prstGeom prst="rect">
            <a:avLst/>
          </a:prstGeom>
        </p:spPr>
        <p:txBody>
          <a:bodyPr vert="horz" wrap="square" lIns="0" tIns="242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10"/>
              </a:spcBef>
            </a:pPr>
            <a:r>
              <a:rPr sz="3300" b="1" dirty="0">
                <a:solidFill>
                  <a:srgbClr val="2A6CB8"/>
                </a:solidFill>
                <a:latin typeface="URWDIN-Demi"/>
                <a:cs typeface="URWDIN-Demi"/>
              </a:rPr>
              <a:t>Respiratory</a:t>
            </a:r>
            <a:r>
              <a:rPr sz="3300" b="1" spc="75" dirty="0">
                <a:solidFill>
                  <a:srgbClr val="2A6CB8"/>
                </a:solidFill>
                <a:latin typeface="URWDIN-Demi"/>
                <a:cs typeface="URWDIN-Demi"/>
              </a:rPr>
              <a:t> </a:t>
            </a:r>
            <a:r>
              <a:rPr sz="3300" b="1" spc="-10" dirty="0">
                <a:solidFill>
                  <a:srgbClr val="2A6CB8"/>
                </a:solidFill>
                <a:latin typeface="URWDIN-Demi"/>
                <a:cs typeface="URWDIN-Demi"/>
              </a:rPr>
              <a:t>Revenue</a:t>
            </a:r>
            <a:endParaRPr sz="3300">
              <a:latin typeface="URWDIN-Demi"/>
              <a:cs typeface="URWDIN-Demi"/>
            </a:endParaRPr>
          </a:p>
          <a:p>
            <a:pPr algn="ctr">
              <a:lnSpc>
                <a:spcPct val="100000"/>
              </a:lnSpc>
              <a:spcBef>
                <a:spcPts val="1810"/>
              </a:spcBef>
            </a:pPr>
            <a:r>
              <a:rPr sz="3300" b="1" spc="-10" dirty="0">
                <a:solidFill>
                  <a:srgbClr val="2A5796"/>
                </a:solidFill>
                <a:latin typeface="URWDIN-Demi"/>
                <a:cs typeface="URWDIN-Demi"/>
              </a:rPr>
              <a:t>$6.2m</a:t>
            </a:r>
            <a:endParaRPr sz="3300">
              <a:latin typeface="URWDIN-Demi"/>
              <a:cs typeface="URWDIN-Demi"/>
            </a:endParaRPr>
          </a:p>
          <a:p>
            <a:pPr algn="ctr">
              <a:lnSpc>
                <a:spcPct val="100000"/>
              </a:lnSpc>
              <a:spcBef>
                <a:spcPts val="2390"/>
              </a:spcBef>
            </a:pPr>
            <a:r>
              <a:rPr sz="3300" b="1" spc="-20" dirty="0">
                <a:solidFill>
                  <a:srgbClr val="46AB81"/>
                </a:solidFill>
                <a:latin typeface="URWDIN-Black"/>
                <a:cs typeface="URWDIN-Black"/>
              </a:rPr>
              <a:t>+81%</a:t>
            </a:r>
            <a:endParaRPr sz="3300">
              <a:latin typeface="URWDIN-Black"/>
              <a:cs typeface="URWDIN-Bla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8253" y="2617721"/>
            <a:ext cx="14261465" cy="7476490"/>
          </a:xfrm>
          <a:custGeom>
            <a:avLst/>
            <a:gdLst/>
            <a:ahLst/>
            <a:cxnLst/>
            <a:rect l="l" t="t" r="r" b="b"/>
            <a:pathLst>
              <a:path w="14261465" h="7476490">
                <a:moveTo>
                  <a:pt x="13999573" y="0"/>
                </a:moveTo>
                <a:lnTo>
                  <a:pt x="261772" y="0"/>
                </a:lnTo>
                <a:lnTo>
                  <a:pt x="214718" y="4217"/>
                </a:lnTo>
                <a:lnTo>
                  <a:pt x="170431" y="16377"/>
                </a:lnTo>
                <a:lnTo>
                  <a:pt x="129651" y="35739"/>
                </a:lnTo>
                <a:lnTo>
                  <a:pt x="93116" y="61565"/>
                </a:lnTo>
                <a:lnTo>
                  <a:pt x="61565" y="93116"/>
                </a:lnTo>
                <a:lnTo>
                  <a:pt x="35739" y="129651"/>
                </a:lnTo>
                <a:lnTo>
                  <a:pt x="16377" y="170431"/>
                </a:lnTo>
                <a:lnTo>
                  <a:pt x="4217" y="214718"/>
                </a:lnTo>
                <a:lnTo>
                  <a:pt x="0" y="261772"/>
                </a:lnTo>
                <a:lnTo>
                  <a:pt x="0" y="7214209"/>
                </a:lnTo>
                <a:lnTo>
                  <a:pt x="4217" y="7261263"/>
                </a:lnTo>
                <a:lnTo>
                  <a:pt x="16377" y="7305549"/>
                </a:lnTo>
                <a:lnTo>
                  <a:pt x="35739" y="7346330"/>
                </a:lnTo>
                <a:lnTo>
                  <a:pt x="61565" y="7382865"/>
                </a:lnTo>
                <a:lnTo>
                  <a:pt x="93116" y="7414415"/>
                </a:lnTo>
                <a:lnTo>
                  <a:pt x="129651" y="7440241"/>
                </a:lnTo>
                <a:lnTo>
                  <a:pt x="170431" y="7459604"/>
                </a:lnTo>
                <a:lnTo>
                  <a:pt x="214718" y="7471764"/>
                </a:lnTo>
                <a:lnTo>
                  <a:pt x="261772" y="7475981"/>
                </a:lnTo>
                <a:lnTo>
                  <a:pt x="13999573" y="7475981"/>
                </a:lnTo>
                <a:lnTo>
                  <a:pt x="14046627" y="7471764"/>
                </a:lnTo>
                <a:lnTo>
                  <a:pt x="14090914" y="7459604"/>
                </a:lnTo>
                <a:lnTo>
                  <a:pt x="14131694" y="7440241"/>
                </a:lnTo>
                <a:lnTo>
                  <a:pt x="14168229" y="7414415"/>
                </a:lnTo>
                <a:lnTo>
                  <a:pt x="14199779" y="7382865"/>
                </a:lnTo>
                <a:lnTo>
                  <a:pt x="14225606" y="7346330"/>
                </a:lnTo>
                <a:lnTo>
                  <a:pt x="14244968" y="7305549"/>
                </a:lnTo>
                <a:lnTo>
                  <a:pt x="14257128" y="7261263"/>
                </a:lnTo>
                <a:lnTo>
                  <a:pt x="14261345" y="7214209"/>
                </a:lnTo>
                <a:lnTo>
                  <a:pt x="14261345" y="261772"/>
                </a:lnTo>
                <a:lnTo>
                  <a:pt x="14257128" y="214718"/>
                </a:lnTo>
                <a:lnTo>
                  <a:pt x="14244968" y="170431"/>
                </a:lnTo>
                <a:lnTo>
                  <a:pt x="14225606" y="129651"/>
                </a:lnTo>
                <a:lnTo>
                  <a:pt x="14199779" y="93116"/>
                </a:lnTo>
                <a:lnTo>
                  <a:pt x="14168229" y="61565"/>
                </a:lnTo>
                <a:lnTo>
                  <a:pt x="14131694" y="35739"/>
                </a:lnTo>
                <a:lnTo>
                  <a:pt x="14090914" y="16377"/>
                </a:lnTo>
                <a:lnTo>
                  <a:pt x="14046627" y="4217"/>
                </a:lnTo>
                <a:lnTo>
                  <a:pt x="13999573" y="0"/>
                </a:lnTo>
                <a:close/>
              </a:path>
            </a:pathLst>
          </a:custGeom>
          <a:solidFill>
            <a:srgbClr val="DCEFF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5706328" y="0"/>
            <a:ext cx="4398010" cy="11308715"/>
            <a:chOff x="15706328" y="0"/>
            <a:chExt cx="4398010" cy="113087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06328" y="0"/>
              <a:ext cx="4397761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9052330" y="10538987"/>
              <a:ext cx="16510" cy="132715"/>
            </a:xfrm>
            <a:custGeom>
              <a:avLst/>
              <a:gdLst/>
              <a:ahLst/>
              <a:cxnLst/>
              <a:rect l="l" t="t" r="r" b="b"/>
              <a:pathLst>
                <a:path w="16509" h="132715">
                  <a:moveTo>
                    <a:pt x="16156" y="0"/>
                  </a:moveTo>
                  <a:lnTo>
                    <a:pt x="0" y="0"/>
                  </a:lnTo>
                  <a:lnTo>
                    <a:pt x="0" y="132226"/>
                  </a:lnTo>
                  <a:lnTo>
                    <a:pt x="16156" y="132226"/>
                  </a:lnTo>
                  <a:lnTo>
                    <a:pt x="161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09179" y="10472567"/>
              <a:ext cx="1465664" cy="64643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15553" y="10471408"/>
            <a:ext cx="217804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2A5796"/>
                </a:solidFill>
                <a:latin typeface="URWDIN-Black"/>
                <a:cs typeface="URWDIN-Black"/>
              </a:rPr>
              <a:t>4</a:t>
            </a:r>
            <a:endParaRPr sz="2800">
              <a:latin typeface="URWDIN-Black"/>
              <a:cs typeface="URWDIN-Black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6653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dirty="0"/>
              <a:t>Operational</a:t>
            </a:r>
            <a:r>
              <a:rPr spc="65" dirty="0"/>
              <a:t> </a:t>
            </a:r>
            <a:r>
              <a:rPr spc="-10" dirty="0"/>
              <a:t>highlights</a:t>
            </a:r>
          </a:p>
          <a:p>
            <a:pPr marL="25400">
              <a:lnSpc>
                <a:spcPct val="100000"/>
              </a:lnSpc>
              <a:spcBef>
                <a:spcPts val="170"/>
              </a:spcBef>
            </a:pPr>
            <a:r>
              <a:rPr sz="6100" b="1" dirty="0">
                <a:latin typeface="URW DIN"/>
                <a:cs typeface="URW DIN"/>
              </a:rPr>
              <a:t>Growth</a:t>
            </a:r>
            <a:r>
              <a:rPr sz="6100" b="1" spc="204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opportunities</a:t>
            </a:r>
            <a:r>
              <a:rPr sz="6100" b="1" spc="204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remain</a:t>
            </a:r>
            <a:r>
              <a:rPr sz="6100" b="1" spc="204" dirty="0">
                <a:latin typeface="URW DIN"/>
                <a:cs typeface="URW DIN"/>
              </a:rPr>
              <a:t> </a:t>
            </a:r>
            <a:r>
              <a:rPr sz="6100" b="1" spc="40" dirty="0">
                <a:latin typeface="URW DIN"/>
                <a:cs typeface="URW DIN"/>
              </a:rPr>
              <a:t>attractive</a:t>
            </a:r>
            <a:endParaRPr sz="6100">
              <a:latin typeface="URW DIN"/>
              <a:cs typeface="URW DI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708201" y="4107575"/>
            <a:ext cx="10710545" cy="0"/>
          </a:xfrm>
          <a:custGeom>
            <a:avLst/>
            <a:gdLst/>
            <a:ahLst/>
            <a:cxnLst/>
            <a:rect l="l" t="t" r="r" b="b"/>
            <a:pathLst>
              <a:path w="10710544">
                <a:moveTo>
                  <a:pt x="0" y="0"/>
                </a:moveTo>
                <a:lnTo>
                  <a:pt x="10710459" y="0"/>
                </a:lnTo>
              </a:path>
            </a:pathLst>
          </a:custGeom>
          <a:ln w="11570">
            <a:solidFill>
              <a:srgbClr val="92B4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08201" y="5656225"/>
            <a:ext cx="10710545" cy="0"/>
          </a:xfrm>
          <a:custGeom>
            <a:avLst/>
            <a:gdLst/>
            <a:ahLst/>
            <a:cxnLst/>
            <a:rect l="l" t="t" r="r" b="b"/>
            <a:pathLst>
              <a:path w="10710544">
                <a:moveTo>
                  <a:pt x="0" y="0"/>
                </a:moveTo>
                <a:lnTo>
                  <a:pt x="10710459" y="0"/>
                </a:lnTo>
              </a:path>
            </a:pathLst>
          </a:custGeom>
          <a:ln w="11570">
            <a:solidFill>
              <a:srgbClr val="92B4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08201" y="7130034"/>
            <a:ext cx="10710545" cy="0"/>
          </a:xfrm>
          <a:custGeom>
            <a:avLst/>
            <a:gdLst/>
            <a:ahLst/>
            <a:cxnLst/>
            <a:rect l="l" t="t" r="r" b="b"/>
            <a:pathLst>
              <a:path w="10710544">
                <a:moveTo>
                  <a:pt x="0" y="0"/>
                </a:moveTo>
                <a:lnTo>
                  <a:pt x="10710459" y="0"/>
                </a:lnTo>
              </a:path>
            </a:pathLst>
          </a:custGeom>
          <a:ln w="11570">
            <a:solidFill>
              <a:srgbClr val="92B4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08201" y="8603841"/>
            <a:ext cx="10710545" cy="0"/>
          </a:xfrm>
          <a:custGeom>
            <a:avLst/>
            <a:gdLst/>
            <a:ahLst/>
            <a:cxnLst/>
            <a:rect l="l" t="t" r="r" b="b"/>
            <a:pathLst>
              <a:path w="10710544">
                <a:moveTo>
                  <a:pt x="0" y="0"/>
                </a:moveTo>
                <a:lnTo>
                  <a:pt x="10710459" y="0"/>
                </a:lnTo>
              </a:path>
            </a:pathLst>
          </a:custGeom>
          <a:ln w="11570">
            <a:solidFill>
              <a:srgbClr val="92B4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15945" y="4445044"/>
            <a:ext cx="873716" cy="873716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553366" y="8941307"/>
            <a:ext cx="799465" cy="799465"/>
            <a:chOff x="1553366" y="8941307"/>
            <a:chExt cx="799465" cy="799465"/>
          </a:xfrm>
        </p:grpSpPr>
        <p:sp>
          <p:nvSpPr>
            <p:cNvPr id="15" name="object 15"/>
            <p:cNvSpPr/>
            <p:nvPr/>
          </p:nvSpPr>
          <p:spPr>
            <a:xfrm>
              <a:off x="1553362" y="8941314"/>
              <a:ext cx="799465" cy="799465"/>
            </a:xfrm>
            <a:custGeom>
              <a:avLst/>
              <a:gdLst/>
              <a:ahLst/>
              <a:cxnLst/>
              <a:rect l="l" t="t" r="r" b="b"/>
              <a:pathLst>
                <a:path w="799464" h="799465">
                  <a:moveTo>
                    <a:pt x="798868" y="782243"/>
                  </a:moveTo>
                  <a:lnTo>
                    <a:pt x="138176" y="782243"/>
                  </a:lnTo>
                  <a:lnTo>
                    <a:pt x="138176" y="549224"/>
                  </a:lnTo>
                  <a:lnTo>
                    <a:pt x="761301" y="549224"/>
                  </a:lnTo>
                  <a:lnTo>
                    <a:pt x="765187" y="545503"/>
                  </a:lnTo>
                  <a:lnTo>
                    <a:pt x="765187" y="136867"/>
                  </a:lnTo>
                  <a:lnTo>
                    <a:pt x="761301" y="133159"/>
                  </a:lnTo>
                  <a:lnTo>
                    <a:pt x="747788" y="133159"/>
                  </a:lnTo>
                  <a:lnTo>
                    <a:pt x="747788" y="349516"/>
                  </a:lnTo>
                  <a:lnTo>
                    <a:pt x="747788" y="399440"/>
                  </a:lnTo>
                  <a:lnTo>
                    <a:pt x="747788" y="416090"/>
                  </a:lnTo>
                  <a:lnTo>
                    <a:pt x="747788" y="466013"/>
                  </a:lnTo>
                  <a:lnTo>
                    <a:pt x="747788" y="482663"/>
                  </a:lnTo>
                  <a:lnTo>
                    <a:pt x="747788" y="532587"/>
                  </a:lnTo>
                  <a:lnTo>
                    <a:pt x="138176" y="532587"/>
                  </a:lnTo>
                  <a:lnTo>
                    <a:pt x="138176" y="482663"/>
                  </a:lnTo>
                  <a:lnTo>
                    <a:pt x="747788" y="482663"/>
                  </a:lnTo>
                  <a:lnTo>
                    <a:pt x="747788" y="466013"/>
                  </a:lnTo>
                  <a:lnTo>
                    <a:pt x="138176" y="466013"/>
                  </a:lnTo>
                  <a:lnTo>
                    <a:pt x="138176" y="416090"/>
                  </a:lnTo>
                  <a:lnTo>
                    <a:pt x="747788" y="416090"/>
                  </a:lnTo>
                  <a:lnTo>
                    <a:pt x="747788" y="399440"/>
                  </a:lnTo>
                  <a:lnTo>
                    <a:pt x="138176" y="399440"/>
                  </a:lnTo>
                  <a:lnTo>
                    <a:pt x="138176" y="349516"/>
                  </a:lnTo>
                  <a:lnTo>
                    <a:pt x="747788" y="349516"/>
                  </a:lnTo>
                  <a:lnTo>
                    <a:pt x="747788" y="133159"/>
                  </a:lnTo>
                  <a:lnTo>
                    <a:pt x="747776" y="149796"/>
                  </a:lnTo>
                  <a:lnTo>
                    <a:pt x="747776" y="199720"/>
                  </a:lnTo>
                  <a:lnTo>
                    <a:pt x="747776" y="216369"/>
                  </a:lnTo>
                  <a:lnTo>
                    <a:pt x="747776" y="266293"/>
                  </a:lnTo>
                  <a:lnTo>
                    <a:pt x="747776" y="282943"/>
                  </a:lnTo>
                  <a:lnTo>
                    <a:pt x="747776" y="332867"/>
                  </a:lnTo>
                  <a:lnTo>
                    <a:pt x="469099" y="332867"/>
                  </a:lnTo>
                  <a:lnTo>
                    <a:pt x="469099" y="282943"/>
                  </a:lnTo>
                  <a:lnTo>
                    <a:pt x="747776" y="282943"/>
                  </a:lnTo>
                  <a:lnTo>
                    <a:pt x="747776" y="266293"/>
                  </a:lnTo>
                  <a:lnTo>
                    <a:pt x="469099" y="266293"/>
                  </a:lnTo>
                  <a:lnTo>
                    <a:pt x="469099" y="216369"/>
                  </a:lnTo>
                  <a:lnTo>
                    <a:pt x="747776" y="216369"/>
                  </a:lnTo>
                  <a:lnTo>
                    <a:pt x="747776" y="199720"/>
                  </a:lnTo>
                  <a:lnTo>
                    <a:pt x="469099" y="199720"/>
                  </a:lnTo>
                  <a:lnTo>
                    <a:pt x="469099" y="149796"/>
                  </a:lnTo>
                  <a:lnTo>
                    <a:pt x="747776" y="149796"/>
                  </a:lnTo>
                  <a:lnTo>
                    <a:pt x="747776" y="133159"/>
                  </a:lnTo>
                  <a:lnTo>
                    <a:pt x="455574" y="133159"/>
                  </a:lnTo>
                  <a:lnTo>
                    <a:pt x="451700" y="133159"/>
                  </a:lnTo>
                  <a:lnTo>
                    <a:pt x="451700" y="149796"/>
                  </a:lnTo>
                  <a:lnTo>
                    <a:pt x="451700" y="332879"/>
                  </a:lnTo>
                  <a:lnTo>
                    <a:pt x="138176" y="332879"/>
                  </a:lnTo>
                  <a:lnTo>
                    <a:pt x="138176" y="149796"/>
                  </a:lnTo>
                  <a:lnTo>
                    <a:pt x="451700" y="149796"/>
                  </a:lnTo>
                  <a:lnTo>
                    <a:pt x="451700" y="133159"/>
                  </a:lnTo>
                  <a:lnTo>
                    <a:pt x="138176" y="133159"/>
                  </a:lnTo>
                  <a:lnTo>
                    <a:pt x="138176" y="130695"/>
                  </a:lnTo>
                  <a:lnTo>
                    <a:pt x="149275" y="118999"/>
                  </a:lnTo>
                  <a:lnTo>
                    <a:pt x="157480" y="105511"/>
                  </a:lnTo>
                  <a:lnTo>
                    <a:pt x="162572" y="90678"/>
                  </a:lnTo>
                  <a:lnTo>
                    <a:pt x="164312" y="74891"/>
                  </a:lnTo>
                  <a:lnTo>
                    <a:pt x="158140" y="45770"/>
                  </a:lnTo>
                  <a:lnTo>
                    <a:pt x="146875" y="29819"/>
                  </a:lnTo>
                  <a:lnTo>
                    <a:pt x="146875" y="74891"/>
                  </a:lnTo>
                  <a:lnTo>
                    <a:pt x="145351" y="87922"/>
                  </a:lnTo>
                  <a:lnTo>
                    <a:pt x="140893" y="100114"/>
                  </a:lnTo>
                  <a:lnTo>
                    <a:pt x="133718" y="111061"/>
                  </a:lnTo>
                  <a:lnTo>
                    <a:pt x="124028" y="120357"/>
                  </a:lnTo>
                  <a:lnTo>
                    <a:pt x="121970" y="121932"/>
                  </a:lnTo>
                  <a:lnTo>
                    <a:pt x="120777" y="124320"/>
                  </a:lnTo>
                  <a:lnTo>
                    <a:pt x="120777" y="782243"/>
                  </a:lnTo>
                  <a:lnTo>
                    <a:pt x="51079" y="782243"/>
                  </a:lnTo>
                  <a:lnTo>
                    <a:pt x="51079" y="124320"/>
                  </a:lnTo>
                  <a:lnTo>
                    <a:pt x="49885" y="121932"/>
                  </a:lnTo>
                  <a:lnTo>
                    <a:pt x="47815" y="120357"/>
                  </a:lnTo>
                  <a:lnTo>
                    <a:pt x="38125" y="111048"/>
                  </a:lnTo>
                  <a:lnTo>
                    <a:pt x="30949" y="100101"/>
                  </a:lnTo>
                  <a:lnTo>
                    <a:pt x="26504" y="87922"/>
                  </a:lnTo>
                  <a:lnTo>
                    <a:pt x="24968" y="74891"/>
                  </a:lnTo>
                  <a:lnTo>
                    <a:pt x="29768" y="52247"/>
                  </a:lnTo>
                  <a:lnTo>
                    <a:pt x="42849" y="33731"/>
                  </a:lnTo>
                  <a:lnTo>
                    <a:pt x="62230" y="21234"/>
                  </a:lnTo>
                  <a:lnTo>
                    <a:pt x="85940" y="16649"/>
                  </a:lnTo>
                  <a:lnTo>
                    <a:pt x="109626" y="21234"/>
                  </a:lnTo>
                  <a:lnTo>
                    <a:pt x="129006" y="33731"/>
                  </a:lnTo>
                  <a:lnTo>
                    <a:pt x="142074" y="52247"/>
                  </a:lnTo>
                  <a:lnTo>
                    <a:pt x="146875" y="74891"/>
                  </a:lnTo>
                  <a:lnTo>
                    <a:pt x="146875" y="29819"/>
                  </a:lnTo>
                  <a:lnTo>
                    <a:pt x="141325" y="21958"/>
                  </a:lnTo>
                  <a:lnTo>
                    <a:pt x="133083" y="16649"/>
                  </a:lnTo>
                  <a:lnTo>
                    <a:pt x="116408" y="5892"/>
                  </a:lnTo>
                  <a:lnTo>
                    <a:pt x="85940" y="0"/>
                  </a:lnTo>
                  <a:lnTo>
                    <a:pt x="55448" y="5892"/>
                  </a:lnTo>
                  <a:lnTo>
                    <a:pt x="30530" y="21958"/>
                  </a:lnTo>
                  <a:lnTo>
                    <a:pt x="13716" y="45770"/>
                  </a:lnTo>
                  <a:lnTo>
                    <a:pt x="7543" y="74891"/>
                  </a:lnTo>
                  <a:lnTo>
                    <a:pt x="9283" y="90678"/>
                  </a:lnTo>
                  <a:lnTo>
                    <a:pt x="14363" y="105511"/>
                  </a:lnTo>
                  <a:lnTo>
                    <a:pt x="22567" y="118999"/>
                  </a:lnTo>
                  <a:lnTo>
                    <a:pt x="33680" y="130695"/>
                  </a:lnTo>
                  <a:lnTo>
                    <a:pt x="33680" y="782243"/>
                  </a:lnTo>
                  <a:lnTo>
                    <a:pt x="0" y="782243"/>
                  </a:lnTo>
                  <a:lnTo>
                    <a:pt x="0" y="798880"/>
                  </a:lnTo>
                  <a:lnTo>
                    <a:pt x="37553" y="798880"/>
                  </a:lnTo>
                  <a:lnTo>
                    <a:pt x="134277" y="798880"/>
                  </a:lnTo>
                  <a:lnTo>
                    <a:pt x="798868" y="798880"/>
                  </a:lnTo>
                  <a:lnTo>
                    <a:pt x="798868" y="7822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17677" y="9102080"/>
              <a:ext cx="260559" cy="147130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3366" y="7467501"/>
            <a:ext cx="798873" cy="798873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53366" y="5993694"/>
            <a:ext cx="798873" cy="798873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53366" y="2971239"/>
            <a:ext cx="798873" cy="798870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2889250" y="2985342"/>
            <a:ext cx="11084836" cy="690317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3220"/>
              </a:lnSpc>
              <a:spcBef>
                <a:spcPts val="130"/>
              </a:spcBef>
              <a:spcAft>
                <a:spcPts val="400"/>
              </a:spcAft>
            </a:pP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In-market</a:t>
            </a:r>
            <a:r>
              <a:rPr sz="2700" b="1" spc="9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team</a:t>
            </a:r>
            <a:r>
              <a:rPr sz="2700" b="1" spc="9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deployed</a:t>
            </a:r>
            <a:r>
              <a:rPr sz="2700" b="1" spc="9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in</a:t>
            </a:r>
            <a:r>
              <a:rPr sz="2700" b="1" spc="9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spc="-10" dirty="0">
                <a:solidFill>
                  <a:srgbClr val="404040"/>
                </a:solidFill>
                <a:latin typeface="URWDIN-Demi"/>
                <a:cs typeface="URWDIN-Demi"/>
              </a:rPr>
              <a:t>Australia</a:t>
            </a:r>
            <a:endParaRPr sz="2700" dirty="0">
              <a:latin typeface="URWDIN-Demi"/>
              <a:cs typeface="URWDIN-Demi"/>
            </a:endParaRPr>
          </a:p>
          <a:p>
            <a:pPr marL="12700">
              <a:lnSpc>
                <a:spcPts val="2920"/>
              </a:lnSpc>
              <a:spcAft>
                <a:spcPts val="400"/>
              </a:spcAft>
            </a:pP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24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accelerate</a:t>
            </a:r>
            <a:r>
              <a:rPr sz="245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penetration</a:t>
            </a:r>
            <a:r>
              <a:rPr sz="24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24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Penthrox</a:t>
            </a:r>
            <a:r>
              <a:rPr sz="24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45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hospital</a:t>
            </a:r>
            <a:r>
              <a:rPr sz="24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emergency</a:t>
            </a:r>
            <a:r>
              <a:rPr sz="24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departments</a:t>
            </a:r>
            <a:endParaRPr sz="2450" dirty="0">
              <a:latin typeface="URWDIN-Light"/>
              <a:cs typeface="URWDIN-Light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spcAft>
                <a:spcPts val="400"/>
              </a:spcAft>
            </a:pPr>
            <a:endParaRPr sz="3850" dirty="0">
              <a:latin typeface="URWDIN-Light"/>
              <a:cs typeface="URWDIN-Light"/>
            </a:endParaRPr>
          </a:p>
          <a:p>
            <a:pPr marL="12700">
              <a:lnSpc>
                <a:spcPts val="3220"/>
              </a:lnSpc>
              <a:spcAft>
                <a:spcPts val="400"/>
              </a:spcAft>
            </a:pP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Penthrox</a:t>
            </a:r>
            <a:r>
              <a:rPr sz="2700" b="1" spc="90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volumes</a:t>
            </a:r>
            <a:r>
              <a:rPr sz="2700" b="1" spc="9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in</a:t>
            </a:r>
            <a:r>
              <a:rPr sz="2700" b="1" spc="9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France</a:t>
            </a:r>
            <a:r>
              <a:rPr sz="2700" b="1" spc="9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up</a:t>
            </a:r>
            <a:r>
              <a:rPr sz="2700" b="1" spc="90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spc="-25" dirty="0">
                <a:solidFill>
                  <a:srgbClr val="404040"/>
                </a:solidFill>
                <a:latin typeface="URWDIN-Demi"/>
                <a:cs typeface="URWDIN-Demi"/>
              </a:rPr>
              <a:t>24%</a:t>
            </a:r>
            <a:endParaRPr sz="2700" dirty="0">
              <a:latin typeface="URWDIN-Demi"/>
              <a:cs typeface="URWDIN-Demi"/>
            </a:endParaRPr>
          </a:p>
          <a:p>
            <a:pPr marL="12700">
              <a:lnSpc>
                <a:spcPts val="2920"/>
              </a:lnSpc>
              <a:spcAft>
                <a:spcPts val="400"/>
              </a:spcAft>
            </a:pP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but</a:t>
            </a:r>
            <a:r>
              <a:rPr sz="24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below</a:t>
            </a:r>
            <a:r>
              <a:rPr sz="245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expectation,</a:t>
            </a:r>
            <a:r>
              <a:rPr sz="245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with</a:t>
            </a:r>
            <a:r>
              <a:rPr sz="245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challenges</a:t>
            </a:r>
            <a:r>
              <a:rPr sz="245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across</a:t>
            </a:r>
            <a:r>
              <a:rPr sz="245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245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health</a:t>
            </a:r>
            <a:r>
              <a:rPr sz="245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system</a:t>
            </a:r>
            <a:endParaRPr sz="2450" dirty="0">
              <a:latin typeface="URWDIN-Light"/>
              <a:cs typeface="URWDIN-Light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spcAft>
                <a:spcPts val="400"/>
              </a:spcAft>
            </a:pPr>
            <a:endParaRPr sz="3850" dirty="0">
              <a:latin typeface="URWDIN-Light"/>
              <a:cs typeface="URWDIN-Light"/>
            </a:endParaRPr>
          </a:p>
          <a:p>
            <a:pPr marL="12700">
              <a:lnSpc>
                <a:spcPts val="3220"/>
              </a:lnSpc>
              <a:spcAft>
                <a:spcPts val="400"/>
              </a:spcAft>
            </a:pP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Strong</a:t>
            </a:r>
            <a:r>
              <a:rPr sz="2700" b="1" spc="13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growth</a:t>
            </a:r>
            <a:r>
              <a:rPr sz="2700" b="1" spc="13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in</a:t>
            </a:r>
            <a:r>
              <a:rPr sz="2700" b="1" spc="13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partner</a:t>
            </a:r>
            <a:r>
              <a:rPr sz="2700" b="1" spc="13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spc="-10" dirty="0">
                <a:solidFill>
                  <a:srgbClr val="404040"/>
                </a:solidFill>
                <a:latin typeface="URWDIN-Demi"/>
                <a:cs typeface="URWDIN-Demi"/>
              </a:rPr>
              <a:t>markets</a:t>
            </a:r>
            <a:endParaRPr sz="2700" dirty="0">
              <a:latin typeface="URWDIN-Demi"/>
              <a:cs typeface="URWDIN-Demi"/>
            </a:endParaRPr>
          </a:p>
          <a:p>
            <a:pPr marL="12700">
              <a:lnSpc>
                <a:spcPts val="2920"/>
              </a:lnSpc>
              <a:spcAft>
                <a:spcPts val="400"/>
              </a:spcAft>
            </a:pP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Penthrox</a:t>
            </a:r>
            <a:r>
              <a:rPr sz="2450" spc="49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relaunched</a:t>
            </a:r>
            <a:r>
              <a:rPr sz="245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45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Canada,</a:t>
            </a:r>
            <a:r>
              <a:rPr sz="245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demand</a:t>
            </a:r>
            <a:r>
              <a:rPr sz="245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45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UK</a:t>
            </a:r>
            <a:r>
              <a:rPr sz="245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245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Ireland</a:t>
            </a:r>
            <a:r>
              <a:rPr sz="2450" spc="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up</a:t>
            </a:r>
            <a:r>
              <a:rPr sz="2450" spc="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spc="-25" dirty="0">
                <a:solidFill>
                  <a:srgbClr val="404040"/>
                </a:solidFill>
                <a:latin typeface="URWDIN-Light"/>
                <a:cs typeface="URWDIN-Light"/>
              </a:rPr>
              <a:t>29%</a:t>
            </a:r>
            <a:endParaRPr sz="2450" dirty="0">
              <a:latin typeface="URWDIN-Light"/>
              <a:cs typeface="URWDIN-Light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spcAft>
                <a:spcPts val="400"/>
              </a:spcAft>
            </a:pPr>
            <a:endParaRPr sz="3650" dirty="0">
              <a:latin typeface="URWDIN-Light"/>
              <a:cs typeface="URWDIN-Light"/>
            </a:endParaRPr>
          </a:p>
          <a:p>
            <a:pPr marL="12700">
              <a:lnSpc>
                <a:spcPts val="3220"/>
              </a:lnSpc>
              <a:spcAft>
                <a:spcPts val="400"/>
              </a:spcAft>
            </a:pP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Market</a:t>
            </a:r>
            <a:r>
              <a:rPr sz="2700" b="1" spc="12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share</a:t>
            </a:r>
            <a:r>
              <a:rPr sz="2700" b="1" spc="12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gains</a:t>
            </a:r>
            <a:r>
              <a:rPr sz="2700" b="1" spc="12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in</a:t>
            </a:r>
            <a:r>
              <a:rPr sz="2700" b="1" spc="12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the</a:t>
            </a:r>
            <a:r>
              <a:rPr sz="2700" b="1" spc="12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Respiratory</a:t>
            </a:r>
            <a:r>
              <a:rPr sz="2700" b="1" spc="125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spc="-10" dirty="0">
                <a:solidFill>
                  <a:srgbClr val="404040"/>
                </a:solidFill>
                <a:latin typeface="URWDIN-Demi"/>
                <a:cs typeface="URWDIN-Demi"/>
              </a:rPr>
              <a:t>segment</a:t>
            </a:r>
            <a:endParaRPr sz="2700" dirty="0">
              <a:latin typeface="URWDIN-Demi"/>
              <a:cs typeface="URWDIN-Demi"/>
            </a:endParaRPr>
          </a:p>
          <a:p>
            <a:pPr marL="12700">
              <a:lnSpc>
                <a:spcPts val="2920"/>
              </a:lnSpc>
              <a:spcAft>
                <a:spcPts val="400"/>
              </a:spcAft>
            </a:pP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sales</a:t>
            </a:r>
            <a:r>
              <a:rPr sz="245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45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24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USA</a:t>
            </a:r>
            <a:r>
              <a:rPr sz="245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up</a:t>
            </a:r>
            <a:r>
              <a:rPr sz="2450" spc="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spc="-20" dirty="0">
                <a:solidFill>
                  <a:srgbClr val="404040"/>
                </a:solidFill>
                <a:latin typeface="URWDIN-Light"/>
                <a:cs typeface="URWDIN-Light"/>
              </a:rPr>
              <a:t>100%</a:t>
            </a:r>
            <a:endParaRPr sz="2450" dirty="0">
              <a:latin typeface="URWDIN-Light"/>
              <a:cs typeface="URWDIN-Light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spcAft>
                <a:spcPts val="400"/>
              </a:spcAft>
            </a:pPr>
            <a:endParaRPr sz="3650" dirty="0">
              <a:latin typeface="URWDIN-Light"/>
              <a:cs typeface="URWDIN-Light"/>
            </a:endParaRPr>
          </a:p>
          <a:p>
            <a:pPr marL="12700">
              <a:lnSpc>
                <a:spcPts val="3220"/>
              </a:lnSpc>
              <a:spcAft>
                <a:spcPts val="400"/>
              </a:spcAft>
            </a:pP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Planning</a:t>
            </a:r>
            <a:r>
              <a:rPr sz="2700" b="1" spc="114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for</a:t>
            </a:r>
            <a:r>
              <a:rPr sz="2700" b="1" spc="120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Penthrox</a:t>
            </a:r>
            <a:r>
              <a:rPr sz="2700" b="1" spc="114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spc="50" dirty="0">
                <a:solidFill>
                  <a:srgbClr val="404040"/>
                </a:solidFill>
                <a:latin typeface="URWDIN-Demi"/>
                <a:cs typeface="URWDIN-Demi"/>
              </a:rPr>
              <a:t>USA</a:t>
            </a:r>
            <a:r>
              <a:rPr sz="2700" b="1" spc="120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market</a:t>
            </a:r>
            <a:r>
              <a:rPr sz="2700" b="1" spc="120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dirty="0">
                <a:solidFill>
                  <a:srgbClr val="404040"/>
                </a:solidFill>
                <a:latin typeface="URWDIN-Demi"/>
                <a:cs typeface="URWDIN-Demi"/>
              </a:rPr>
              <a:t>entry</a:t>
            </a:r>
            <a:r>
              <a:rPr sz="2700" b="1" spc="114" dirty="0">
                <a:solidFill>
                  <a:srgbClr val="404040"/>
                </a:solidFill>
                <a:latin typeface="URWDIN-Demi"/>
                <a:cs typeface="URWDIN-Demi"/>
              </a:rPr>
              <a:t> </a:t>
            </a:r>
            <a:r>
              <a:rPr sz="2700" b="1" spc="-10" dirty="0">
                <a:solidFill>
                  <a:srgbClr val="404040"/>
                </a:solidFill>
                <a:latin typeface="URWDIN-Demi"/>
                <a:cs typeface="URWDIN-Demi"/>
              </a:rPr>
              <a:t>underway</a:t>
            </a:r>
            <a:endParaRPr sz="2700" dirty="0">
              <a:latin typeface="URWDIN-Demi"/>
              <a:cs typeface="URWDIN-Demi"/>
            </a:endParaRPr>
          </a:p>
          <a:p>
            <a:pPr marL="12700">
              <a:lnSpc>
                <a:spcPts val="2920"/>
              </a:lnSpc>
              <a:spcAft>
                <a:spcPts val="400"/>
              </a:spcAft>
            </a:pP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focus</a:t>
            </a:r>
            <a:r>
              <a:rPr sz="245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on</a:t>
            </a:r>
            <a:r>
              <a:rPr sz="245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future</a:t>
            </a:r>
            <a:r>
              <a:rPr sz="245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dirty="0">
                <a:solidFill>
                  <a:srgbClr val="404040"/>
                </a:solidFill>
                <a:latin typeface="URWDIN-Light"/>
                <a:cs typeface="URWDIN-Light"/>
              </a:rPr>
              <a:t>partnering</a:t>
            </a:r>
            <a:r>
              <a:rPr sz="245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450" spc="-10" dirty="0">
                <a:solidFill>
                  <a:srgbClr val="404040"/>
                </a:solidFill>
                <a:latin typeface="URWDIN-Light"/>
                <a:cs typeface="URWDIN-Light"/>
              </a:rPr>
              <a:t>potential</a:t>
            </a:r>
            <a:endParaRPr sz="2450" dirty="0">
              <a:latin typeface="URWDIN-Light"/>
              <a:cs typeface="URWDIN-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20104100" cy="11308715"/>
            </a:xfrm>
            <a:custGeom>
              <a:avLst/>
              <a:gdLst/>
              <a:ahLst/>
              <a:cxnLst/>
              <a:rect l="l" t="t" r="r" b="b"/>
              <a:pathLst>
                <a:path w="20104100" h="11308715">
                  <a:moveTo>
                    <a:pt x="20104099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0104099" y="11308556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000000">
                <a:alpha val="17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15553" y="4437656"/>
            <a:ext cx="6900545" cy="2350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100"/>
              </a:spcBef>
            </a:pPr>
            <a:r>
              <a:rPr sz="7600" b="1" spc="40" dirty="0">
                <a:solidFill>
                  <a:srgbClr val="FFFFFF"/>
                </a:solidFill>
                <a:latin typeface="URW DIN"/>
                <a:cs typeface="URW DIN"/>
              </a:rPr>
              <a:t>FINANCIAL </a:t>
            </a:r>
            <a:r>
              <a:rPr sz="7600" b="1" spc="-10" dirty="0">
                <a:solidFill>
                  <a:srgbClr val="FFFFFF"/>
                </a:solidFill>
                <a:latin typeface="URW DIN"/>
                <a:cs typeface="URW DIN"/>
              </a:rPr>
              <a:t>PERFORMANCE</a:t>
            </a:r>
            <a:endParaRPr sz="7600" dirty="0">
              <a:latin typeface="URW DIN"/>
              <a:cs typeface="URW DI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7392085" y="9768593"/>
            <a:ext cx="2199005" cy="969010"/>
            <a:chOff x="17392085" y="9768593"/>
            <a:chExt cx="2199005" cy="969010"/>
          </a:xfrm>
        </p:grpSpPr>
        <p:sp>
          <p:nvSpPr>
            <p:cNvPr id="8" name="object 8"/>
            <p:cNvSpPr/>
            <p:nvPr/>
          </p:nvSpPr>
          <p:spPr>
            <a:xfrm>
              <a:off x="18806810" y="9868223"/>
              <a:ext cx="24765" cy="198755"/>
            </a:xfrm>
            <a:custGeom>
              <a:avLst/>
              <a:gdLst/>
              <a:ahLst/>
              <a:cxnLst/>
              <a:rect l="l" t="t" r="r" b="b"/>
              <a:pathLst>
                <a:path w="24765" h="198754">
                  <a:moveTo>
                    <a:pt x="24240" y="0"/>
                  </a:moveTo>
                  <a:lnTo>
                    <a:pt x="0" y="0"/>
                  </a:lnTo>
                  <a:lnTo>
                    <a:pt x="0" y="198339"/>
                  </a:lnTo>
                  <a:lnTo>
                    <a:pt x="24240" y="198339"/>
                  </a:lnTo>
                  <a:lnTo>
                    <a:pt x="242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92085" y="9768593"/>
              <a:ext cx="2198501" cy="96901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8253" y="2617721"/>
            <a:ext cx="14261465" cy="7476490"/>
            <a:chOff x="628253" y="2617721"/>
            <a:chExt cx="14261465" cy="7476490"/>
          </a:xfrm>
        </p:grpSpPr>
        <p:sp>
          <p:nvSpPr>
            <p:cNvPr id="3" name="object 3"/>
            <p:cNvSpPr/>
            <p:nvPr/>
          </p:nvSpPr>
          <p:spPr>
            <a:xfrm>
              <a:off x="628253" y="2617721"/>
              <a:ext cx="14261465" cy="7476490"/>
            </a:xfrm>
            <a:custGeom>
              <a:avLst/>
              <a:gdLst/>
              <a:ahLst/>
              <a:cxnLst/>
              <a:rect l="l" t="t" r="r" b="b"/>
              <a:pathLst>
                <a:path w="14261465" h="7476490">
                  <a:moveTo>
                    <a:pt x="13999573" y="0"/>
                  </a:moveTo>
                  <a:lnTo>
                    <a:pt x="261772" y="0"/>
                  </a:lnTo>
                  <a:lnTo>
                    <a:pt x="214718" y="4217"/>
                  </a:lnTo>
                  <a:lnTo>
                    <a:pt x="170431" y="16377"/>
                  </a:lnTo>
                  <a:lnTo>
                    <a:pt x="129651" y="35739"/>
                  </a:lnTo>
                  <a:lnTo>
                    <a:pt x="93116" y="61565"/>
                  </a:lnTo>
                  <a:lnTo>
                    <a:pt x="61565" y="93116"/>
                  </a:lnTo>
                  <a:lnTo>
                    <a:pt x="35739" y="129651"/>
                  </a:lnTo>
                  <a:lnTo>
                    <a:pt x="16377" y="170431"/>
                  </a:lnTo>
                  <a:lnTo>
                    <a:pt x="4217" y="214718"/>
                  </a:lnTo>
                  <a:lnTo>
                    <a:pt x="0" y="261772"/>
                  </a:lnTo>
                  <a:lnTo>
                    <a:pt x="0" y="7214209"/>
                  </a:lnTo>
                  <a:lnTo>
                    <a:pt x="4217" y="7261263"/>
                  </a:lnTo>
                  <a:lnTo>
                    <a:pt x="16377" y="7305549"/>
                  </a:lnTo>
                  <a:lnTo>
                    <a:pt x="35739" y="7346330"/>
                  </a:lnTo>
                  <a:lnTo>
                    <a:pt x="61565" y="7382865"/>
                  </a:lnTo>
                  <a:lnTo>
                    <a:pt x="93116" y="7414415"/>
                  </a:lnTo>
                  <a:lnTo>
                    <a:pt x="129651" y="7440241"/>
                  </a:lnTo>
                  <a:lnTo>
                    <a:pt x="170431" y="7459604"/>
                  </a:lnTo>
                  <a:lnTo>
                    <a:pt x="214718" y="7471764"/>
                  </a:lnTo>
                  <a:lnTo>
                    <a:pt x="261772" y="7475981"/>
                  </a:lnTo>
                  <a:lnTo>
                    <a:pt x="13999573" y="7475981"/>
                  </a:lnTo>
                  <a:lnTo>
                    <a:pt x="14046627" y="7471764"/>
                  </a:lnTo>
                  <a:lnTo>
                    <a:pt x="14090914" y="7459604"/>
                  </a:lnTo>
                  <a:lnTo>
                    <a:pt x="14131694" y="7440241"/>
                  </a:lnTo>
                  <a:lnTo>
                    <a:pt x="14168229" y="7414415"/>
                  </a:lnTo>
                  <a:lnTo>
                    <a:pt x="14199779" y="7382865"/>
                  </a:lnTo>
                  <a:lnTo>
                    <a:pt x="14225606" y="7346330"/>
                  </a:lnTo>
                  <a:lnTo>
                    <a:pt x="14244968" y="7305549"/>
                  </a:lnTo>
                  <a:lnTo>
                    <a:pt x="14257128" y="7261263"/>
                  </a:lnTo>
                  <a:lnTo>
                    <a:pt x="14261345" y="7214209"/>
                  </a:lnTo>
                  <a:lnTo>
                    <a:pt x="14261345" y="261772"/>
                  </a:lnTo>
                  <a:lnTo>
                    <a:pt x="14257128" y="214718"/>
                  </a:lnTo>
                  <a:lnTo>
                    <a:pt x="14244968" y="170431"/>
                  </a:lnTo>
                  <a:lnTo>
                    <a:pt x="14225606" y="129651"/>
                  </a:lnTo>
                  <a:lnTo>
                    <a:pt x="14199779" y="93116"/>
                  </a:lnTo>
                  <a:lnTo>
                    <a:pt x="14168229" y="61565"/>
                  </a:lnTo>
                  <a:lnTo>
                    <a:pt x="14131694" y="35739"/>
                  </a:lnTo>
                  <a:lnTo>
                    <a:pt x="14090914" y="16377"/>
                  </a:lnTo>
                  <a:lnTo>
                    <a:pt x="14046627" y="4217"/>
                  </a:lnTo>
                  <a:lnTo>
                    <a:pt x="13999573" y="0"/>
                  </a:lnTo>
                  <a:close/>
                </a:path>
              </a:pathLst>
            </a:custGeom>
            <a:solidFill>
              <a:srgbClr val="DCEF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08605" y="3066485"/>
              <a:ext cx="13300710" cy="3141345"/>
            </a:xfrm>
            <a:custGeom>
              <a:avLst/>
              <a:gdLst/>
              <a:ahLst/>
              <a:cxnLst/>
              <a:rect l="l" t="t" r="r" b="b"/>
              <a:pathLst>
                <a:path w="13300710" h="3141345">
                  <a:moveTo>
                    <a:pt x="13038870" y="0"/>
                  </a:moveTo>
                  <a:lnTo>
                    <a:pt x="261772" y="0"/>
                  </a:lnTo>
                  <a:lnTo>
                    <a:pt x="214718" y="4217"/>
                  </a:lnTo>
                  <a:lnTo>
                    <a:pt x="170431" y="16377"/>
                  </a:lnTo>
                  <a:lnTo>
                    <a:pt x="129651" y="35739"/>
                  </a:lnTo>
                  <a:lnTo>
                    <a:pt x="93116" y="61565"/>
                  </a:lnTo>
                  <a:lnTo>
                    <a:pt x="61565" y="93116"/>
                  </a:lnTo>
                  <a:lnTo>
                    <a:pt x="35739" y="129651"/>
                  </a:lnTo>
                  <a:lnTo>
                    <a:pt x="16377" y="170431"/>
                  </a:lnTo>
                  <a:lnTo>
                    <a:pt x="4217" y="214718"/>
                  </a:lnTo>
                  <a:lnTo>
                    <a:pt x="0" y="261772"/>
                  </a:lnTo>
                  <a:lnTo>
                    <a:pt x="0" y="2879493"/>
                  </a:lnTo>
                  <a:lnTo>
                    <a:pt x="4217" y="2926547"/>
                  </a:lnTo>
                  <a:lnTo>
                    <a:pt x="16377" y="2970833"/>
                  </a:lnTo>
                  <a:lnTo>
                    <a:pt x="35739" y="3011614"/>
                  </a:lnTo>
                  <a:lnTo>
                    <a:pt x="61565" y="3048149"/>
                  </a:lnTo>
                  <a:lnTo>
                    <a:pt x="93116" y="3079699"/>
                  </a:lnTo>
                  <a:lnTo>
                    <a:pt x="129651" y="3105525"/>
                  </a:lnTo>
                  <a:lnTo>
                    <a:pt x="170431" y="3124888"/>
                  </a:lnTo>
                  <a:lnTo>
                    <a:pt x="214718" y="3137048"/>
                  </a:lnTo>
                  <a:lnTo>
                    <a:pt x="261772" y="3141265"/>
                  </a:lnTo>
                  <a:lnTo>
                    <a:pt x="13038870" y="3141265"/>
                  </a:lnTo>
                  <a:lnTo>
                    <a:pt x="13085923" y="3137048"/>
                  </a:lnTo>
                  <a:lnTo>
                    <a:pt x="13130210" y="3124888"/>
                  </a:lnTo>
                  <a:lnTo>
                    <a:pt x="13170990" y="3105525"/>
                  </a:lnTo>
                  <a:lnTo>
                    <a:pt x="13207525" y="3079699"/>
                  </a:lnTo>
                  <a:lnTo>
                    <a:pt x="13239076" y="3048149"/>
                  </a:lnTo>
                  <a:lnTo>
                    <a:pt x="13264902" y="3011614"/>
                  </a:lnTo>
                  <a:lnTo>
                    <a:pt x="13284264" y="2970833"/>
                  </a:lnTo>
                  <a:lnTo>
                    <a:pt x="13296424" y="2926547"/>
                  </a:lnTo>
                  <a:lnTo>
                    <a:pt x="13300642" y="2879493"/>
                  </a:lnTo>
                  <a:lnTo>
                    <a:pt x="13300642" y="261772"/>
                  </a:lnTo>
                  <a:lnTo>
                    <a:pt x="13296424" y="214718"/>
                  </a:lnTo>
                  <a:lnTo>
                    <a:pt x="13284264" y="170431"/>
                  </a:lnTo>
                  <a:lnTo>
                    <a:pt x="13264902" y="129651"/>
                  </a:lnTo>
                  <a:lnTo>
                    <a:pt x="13239076" y="93116"/>
                  </a:lnTo>
                  <a:lnTo>
                    <a:pt x="13207525" y="61565"/>
                  </a:lnTo>
                  <a:lnTo>
                    <a:pt x="13170990" y="35739"/>
                  </a:lnTo>
                  <a:lnTo>
                    <a:pt x="13130210" y="16377"/>
                  </a:lnTo>
                  <a:lnTo>
                    <a:pt x="13085923" y="4217"/>
                  </a:lnTo>
                  <a:lnTo>
                    <a:pt x="130388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15553" y="10471408"/>
            <a:ext cx="217804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2A5796"/>
                </a:solidFill>
                <a:latin typeface="URWDIN-Black"/>
                <a:cs typeface="URWDIN-Black"/>
              </a:rPr>
              <a:t>6</a:t>
            </a:r>
            <a:endParaRPr sz="2800">
              <a:latin typeface="URWDIN-Black"/>
              <a:cs typeface="URWDIN-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6424" y="10220313"/>
            <a:ext cx="13545819" cy="9683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00660" indent="-188595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201295" algn="l"/>
              </a:tabLst>
            </a:pPr>
            <a:r>
              <a:rPr sz="1200" dirty="0">
                <a:latin typeface="URWDIN-Light"/>
                <a:cs typeface="URWDIN-Light"/>
              </a:rPr>
              <a:t>Excludes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Contract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termination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revenue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of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$18.9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million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(refer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to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the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spc="-10" dirty="0">
                <a:latin typeface="URWDIN-Light"/>
                <a:cs typeface="URWDIN-Light"/>
              </a:rPr>
              <a:t>Half-</a:t>
            </a:r>
            <a:r>
              <a:rPr sz="1200" dirty="0">
                <a:latin typeface="URWDIN-Light"/>
                <a:cs typeface="URWDIN-Light"/>
              </a:rPr>
              <a:t>Year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Consolidated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Financial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spc="-10" dirty="0">
                <a:latin typeface="URWDIN-Light"/>
                <a:cs typeface="URWDIN-Light"/>
              </a:rPr>
              <a:t>Report)</a:t>
            </a:r>
            <a:endParaRPr sz="1200">
              <a:latin typeface="URWDIN-Light"/>
              <a:cs typeface="URWDIN-Light"/>
            </a:endParaRPr>
          </a:p>
          <a:p>
            <a:pPr marL="200660" marR="5080" indent="-188595">
              <a:lnSpc>
                <a:spcPct val="103099"/>
              </a:lnSpc>
              <a:buAutoNum type="arabicPeriod"/>
              <a:tabLst>
                <a:tab pos="201295" algn="l"/>
              </a:tabLst>
            </a:pPr>
            <a:r>
              <a:rPr sz="1200" dirty="0">
                <a:latin typeface="URWDIN-Light"/>
                <a:cs typeface="URWDIN-Light"/>
              </a:rPr>
              <a:t>Underlying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adjustments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in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the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current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period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included:</a:t>
            </a:r>
            <a:r>
              <a:rPr sz="1200" spc="47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contract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termination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revenue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arising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from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the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termination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of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agreements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for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the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distribution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of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Penthrox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in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China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($18.5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million);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and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spc="-25" dirty="0">
                <a:latin typeface="URWDIN-Light"/>
                <a:cs typeface="URWDIN-Light"/>
              </a:rPr>
              <a:t>im- </a:t>
            </a:r>
            <a:r>
              <a:rPr sz="1200" dirty="0">
                <a:latin typeface="URWDIN-Light"/>
                <a:cs typeface="URWDIN-Light"/>
              </a:rPr>
              <a:t>pairment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of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capitalised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registration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costs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following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the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cessation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of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market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activities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in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China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of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$6.5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million,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and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an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additional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$0.9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million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in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other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countries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where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revenue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opportunities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are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spc="-25" dirty="0">
                <a:latin typeface="URWDIN-Light"/>
                <a:cs typeface="URWDIN-Light"/>
              </a:rPr>
              <a:t>not </a:t>
            </a:r>
            <a:r>
              <a:rPr sz="1200" dirty="0">
                <a:latin typeface="URWDIN-Light"/>
                <a:cs typeface="URWDIN-Light"/>
              </a:rPr>
              <a:t>being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pursued.</a:t>
            </a:r>
            <a:r>
              <a:rPr sz="1200" spc="48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Underlying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adjustments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in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the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prior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period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related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to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impairment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losses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recognised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following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the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Group’s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decision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to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discontinue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the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Veterinary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business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($0.6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million);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and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spc="-10" dirty="0">
                <a:latin typeface="URWDIN-Light"/>
                <a:cs typeface="URWDIN-Light"/>
              </a:rPr>
              <a:t>finali- </a:t>
            </a:r>
            <a:r>
              <a:rPr sz="1200" dirty="0">
                <a:latin typeface="URWDIN-Light"/>
                <a:cs typeface="URWDIN-Light"/>
              </a:rPr>
              <a:t>sation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costs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for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the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CSIRO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Continuous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Flow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technology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program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($0.3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spc="-10" dirty="0">
                <a:latin typeface="URWDIN-Light"/>
                <a:cs typeface="URWDIN-Light"/>
              </a:rPr>
              <a:t>million).</a:t>
            </a:r>
            <a:endParaRPr sz="1200">
              <a:latin typeface="URWDIN-Light"/>
              <a:cs typeface="URWDIN-Light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388701" y="3239995"/>
          <a:ext cx="12512673" cy="28257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71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1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5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5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1170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2300" b="1" spc="-10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$million</a:t>
                      </a:r>
                      <a:endParaRPr sz="2300">
                        <a:latin typeface="URWDIN-Demi"/>
                        <a:cs typeface="URWDIN-Demi"/>
                      </a:endParaRPr>
                    </a:p>
                  </a:txBody>
                  <a:tcPr marL="0" marR="0" marT="4826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537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2300" b="1" spc="-20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1H22</a:t>
                      </a:r>
                      <a:endParaRPr sz="2300">
                        <a:latin typeface="URWDIN-Demi"/>
                        <a:cs typeface="URWDIN-Demi"/>
                      </a:endParaRPr>
                    </a:p>
                  </a:txBody>
                  <a:tcPr marL="0" marR="0" marT="4826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2300" b="1" spc="-20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1H23</a:t>
                      </a:r>
                      <a:endParaRPr sz="2300">
                        <a:latin typeface="URWDIN-Demi"/>
                        <a:cs typeface="URWDIN-Demi"/>
                      </a:endParaRPr>
                    </a:p>
                  </a:txBody>
                  <a:tcPr marL="0" marR="0" marT="48260" marB="0">
                    <a:lnB w="12700">
                      <a:solidFill>
                        <a:srgbClr val="2A6CB8"/>
                      </a:solidFill>
                      <a:prstDash val="solid"/>
                    </a:lnB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2300" b="1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Change</a:t>
                      </a:r>
                      <a:r>
                        <a:rPr sz="2300" b="1" spc="-10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 </a:t>
                      </a:r>
                      <a:r>
                        <a:rPr sz="2300" b="1" spc="-50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%</a:t>
                      </a:r>
                      <a:endParaRPr sz="2300">
                        <a:latin typeface="URWDIN-Demi"/>
                        <a:cs typeface="URWDIN-Demi"/>
                      </a:endParaRPr>
                    </a:p>
                  </a:txBody>
                  <a:tcPr marL="0" marR="0" marT="4826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009"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2300" spc="-1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Revenue</a:t>
                      </a:r>
                      <a:r>
                        <a:rPr sz="2025" spc="-15" baseline="30864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1</a:t>
                      </a:r>
                      <a:endParaRPr sz="2025" baseline="30864">
                        <a:latin typeface="URWDIN-Light"/>
                        <a:cs typeface="URWDIN-Light"/>
                      </a:endParaRPr>
                    </a:p>
                  </a:txBody>
                  <a:tcPr marL="0" marR="0" marT="47625" marB="0">
                    <a:lnT w="12700">
                      <a:solidFill>
                        <a:srgbClr val="2A6CB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9537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2300" spc="-25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9.6</a:t>
                      </a:r>
                      <a:endParaRPr sz="2300">
                        <a:latin typeface="URWDIN-Light"/>
                        <a:cs typeface="URWDIN-Light"/>
                      </a:endParaRPr>
                    </a:p>
                  </a:txBody>
                  <a:tcPr marL="0" marR="0" marT="48260" marB="0">
                    <a:lnT w="12700">
                      <a:solidFill>
                        <a:srgbClr val="2A6CB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2300" spc="-20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13.9</a:t>
                      </a:r>
                      <a:endParaRPr sz="2300">
                        <a:latin typeface="URWDIN-Medium"/>
                        <a:cs typeface="URWDIN-Medium"/>
                      </a:endParaRPr>
                    </a:p>
                  </a:txBody>
                  <a:tcPr marL="0" marR="0" marT="48260" marB="0">
                    <a:lnT w="12700">
                      <a:solidFill>
                        <a:srgbClr val="2A6CB8"/>
                      </a:solidFill>
                      <a:prstDash val="solid"/>
                    </a:lnT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2300" spc="-25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45%</a:t>
                      </a:r>
                      <a:endParaRPr sz="2300">
                        <a:latin typeface="URWDIN-Light"/>
                        <a:cs typeface="URWDIN-Light"/>
                      </a:endParaRPr>
                    </a:p>
                  </a:txBody>
                  <a:tcPr marL="0" marR="0" marT="48260" marB="0">
                    <a:lnT w="12700">
                      <a:solidFill>
                        <a:srgbClr val="2A6CB8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170"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Underlying</a:t>
                      </a:r>
                      <a:r>
                        <a:rPr sz="2300" spc="25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 </a:t>
                      </a:r>
                      <a:r>
                        <a:rPr sz="2300" spc="-2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EBIT</a:t>
                      </a:r>
                      <a:endParaRPr sz="2300">
                        <a:latin typeface="URWDIN-Light"/>
                        <a:cs typeface="URWDIN-Light"/>
                      </a:endParaRPr>
                    </a:p>
                  </a:txBody>
                  <a:tcPr marL="0" marR="0" marT="57785" marB="0"/>
                </a:tc>
                <a:tc>
                  <a:txBody>
                    <a:bodyPr/>
                    <a:lstStyle/>
                    <a:p>
                      <a:pPr marL="1095375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spc="-2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(8.5)</a:t>
                      </a:r>
                      <a:endParaRPr sz="2300">
                        <a:latin typeface="URWDIN-Light"/>
                        <a:cs typeface="URWDIN-Light"/>
                      </a:endParaRPr>
                    </a:p>
                  </a:txBody>
                  <a:tcPr marL="0" marR="0" marT="5778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spc="-10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(8.1)</a:t>
                      </a:r>
                      <a:endParaRPr sz="2300">
                        <a:latin typeface="URWDIN-Medium"/>
                        <a:cs typeface="URWDIN-Medium"/>
                      </a:endParaRPr>
                    </a:p>
                  </a:txBody>
                  <a:tcPr marL="0" marR="0" marT="57785" marB="0"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spc="-35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4%</a:t>
                      </a:r>
                      <a:endParaRPr sz="2300">
                        <a:latin typeface="URWDIN-Light"/>
                        <a:cs typeface="URWDIN-Light"/>
                      </a:endParaRPr>
                    </a:p>
                  </a:txBody>
                  <a:tcPr marL="0" marR="0" marT="5778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170"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Underlying</a:t>
                      </a:r>
                      <a:r>
                        <a:rPr sz="2300" spc="35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 </a:t>
                      </a:r>
                      <a:r>
                        <a:rPr sz="2300" spc="-1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Adjustments</a:t>
                      </a:r>
                      <a:r>
                        <a:rPr sz="2025" spc="-15" baseline="30864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2</a:t>
                      </a:r>
                      <a:endParaRPr sz="2025" baseline="30864">
                        <a:latin typeface="URWDIN-Light"/>
                        <a:cs typeface="URWDIN-Light"/>
                      </a:endParaRPr>
                    </a:p>
                  </a:txBody>
                  <a:tcPr marL="0" marR="0" marT="57785" marB="0"/>
                </a:tc>
                <a:tc>
                  <a:txBody>
                    <a:bodyPr/>
                    <a:lstStyle/>
                    <a:p>
                      <a:pPr marL="1095375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spc="-2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(0.9)</a:t>
                      </a:r>
                      <a:endParaRPr sz="2300">
                        <a:latin typeface="URWDIN-Light"/>
                        <a:cs typeface="URWDIN-Light"/>
                      </a:endParaRPr>
                    </a:p>
                  </a:txBody>
                  <a:tcPr marL="0" marR="0" marT="5778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spc="-20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11.5</a:t>
                      </a:r>
                      <a:endParaRPr sz="2300">
                        <a:latin typeface="URWDIN-Medium"/>
                        <a:cs typeface="URWDIN-Medium"/>
                      </a:endParaRPr>
                    </a:p>
                  </a:txBody>
                  <a:tcPr marL="0" marR="0" marT="57785" marB="0"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-</a:t>
                      </a:r>
                      <a:endParaRPr sz="2300">
                        <a:latin typeface="URWDIN-Light"/>
                        <a:cs typeface="URWDIN-Light"/>
                      </a:endParaRPr>
                    </a:p>
                  </a:txBody>
                  <a:tcPr marL="0" marR="0" marT="5778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534"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Reported</a:t>
                      </a:r>
                      <a:r>
                        <a:rPr sz="2300" spc="45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 </a:t>
                      </a:r>
                      <a:r>
                        <a:rPr sz="2300" spc="-2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EBIT</a:t>
                      </a:r>
                      <a:endParaRPr sz="2300">
                        <a:latin typeface="URWDIN-Light"/>
                        <a:cs typeface="URWDIN-Light"/>
                      </a:endParaRPr>
                    </a:p>
                  </a:txBody>
                  <a:tcPr marL="0" marR="0" marT="57785" marB="0"/>
                </a:tc>
                <a:tc>
                  <a:txBody>
                    <a:bodyPr/>
                    <a:lstStyle/>
                    <a:p>
                      <a:pPr marL="1095375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spc="-2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(9.4)</a:t>
                      </a:r>
                      <a:endParaRPr sz="2300">
                        <a:latin typeface="URWDIN-Light"/>
                        <a:cs typeface="URWDIN-Light"/>
                      </a:endParaRPr>
                    </a:p>
                  </a:txBody>
                  <a:tcPr marL="0" marR="0" marT="5778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spc="-25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3.4</a:t>
                      </a:r>
                      <a:endParaRPr sz="2300">
                        <a:latin typeface="URWDIN-Medium"/>
                        <a:cs typeface="URWDIN-Medium"/>
                      </a:endParaRPr>
                    </a:p>
                  </a:txBody>
                  <a:tcPr marL="0" marR="0" marT="57785" marB="0"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-</a:t>
                      </a:r>
                      <a:endParaRPr sz="2300">
                        <a:latin typeface="URWDIN-Light"/>
                        <a:cs typeface="URWDIN-Light"/>
                      </a:endParaRPr>
                    </a:p>
                  </a:txBody>
                  <a:tcPr marL="0" marR="0" marT="5778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695"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spc="-2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NPAT</a:t>
                      </a:r>
                      <a:endParaRPr sz="2300">
                        <a:latin typeface="URWDIN-Light"/>
                        <a:cs typeface="URWDIN-Light"/>
                      </a:endParaRPr>
                    </a:p>
                  </a:txBody>
                  <a:tcPr marL="0" marR="0" marT="57785" marB="0"/>
                </a:tc>
                <a:tc>
                  <a:txBody>
                    <a:bodyPr/>
                    <a:lstStyle/>
                    <a:p>
                      <a:pPr marL="1095375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spc="-2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(7.4)</a:t>
                      </a:r>
                      <a:endParaRPr sz="2300">
                        <a:latin typeface="URWDIN-Light"/>
                        <a:cs typeface="URWDIN-Light"/>
                      </a:endParaRPr>
                    </a:p>
                  </a:txBody>
                  <a:tcPr marL="0" marR="0" marT="5778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spc="-25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2.7</a:t>
                      </a:r>
                      <a:endParaRPr sz="2300">
                        <a:latin typeface="URWDIN-Medium"/>
                        <a:cs typeface="URWDIN-Medium"/>
                      </a:endParaRPr>
                    </a:p>
                  </a:txBody>
                  <a:tcPr marL="0" marR="0" marT="57785" marB="0"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-</a:t>
                      </a:r>
                      <a:endParaRPr sz="2300">
                        <a:latin typeface="URWDIN-Light"/>
                        <a:cs typeface="URWDIN-Light"/>
                      </a:endParaRPr>
                    </a:p>
                  </a:txBody>
                  <a:tcPr marL="0" marR="0" marT="5778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095905" y="6087735"/>
            <a:ext cx="11972925" cy="3770629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3700" b="1" spc="-10" dirty="0">
                <a:solidFill>
                  <a:srgbClr val="4C4C4C"/>
                </a:solidFill>
                <a:latin typeface="URWDIN-Demi"/>
                <a:cs typeface="URWDIN-Demi"/>
              </a:rPr>
              <a:t>Commentary</a:t>
            </a:r>
            <a:endParaRPr sz="3700">
              <a:latin typeface="URWDIN-Demi"/>
              <a:cs typeface="URWDIN-Demi"/>
            </a:endParaRPr>
          </a:p>
          <a:p>
            <a:pPr marL="274320" indent="-262255">
              <a:lnSpc>
                <a:spcPct val="100000"/>
              </a:lnSpc>
              <a:spcBef>
                <a:spcPts val="710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Higher</a:t>
            </a:r>
            <a:r>
              <a:rPr sz="20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volumes</a:t>
            </a:r>
            <a:r>
              <a:rPr sz="205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0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both</a:t>
            </a:r>
            <a:r>
              <a:rPr sz="205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Pain</a:t>
            </a:r>
            <a:r>
              <a:rPr sz="20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Management</a:t>
            </a:r>
            <a:r>
              <a:rPr sz="20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205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Respiratory</a:t>
            </a:r>
            <a:r>
              <a:rPr sz="2050" spc="1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spc="-10" dirty="0">
                <a:solidFill>
                  <a:srgbClr val="404040"/>
                </a:solidFill>
                <a:latin typeface="URWDIN-Light"/>
                <a:cs typeface="URWDIN-Light"/>
              </a:rPr>
              <a:t>segments</a:t>
            </a:r>
            <a:endParaRPr sz="2050">
              <a:latin typeface="URWDIN-Light"/>
              <a:cs typeface="URWDIN-Light"/>
            </a:endParaRPr>
          </a:p>
          <a:p>
            <a:pPr marL="274320" indent="-262255">
              <a:lnSpc>
                <a:spcPct val="100000"/>
              </a:lnSpc>
              <a:spcBef>
                <a:spcPts val="1170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Price</a:t>
            </a:r>
            <a:r>
              <a:rPr sz="205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increases</a:t>
            </a:r>
            <a:r>
              <a:rPr sz="2050" spc="8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successfully</a:t>
            </a:r>
            <a:r>
              <a:rPr sz="2050" spc="8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spc="-10" dirty="0">
                <a:solidFill>
                  <a:srgbClr val="404040"/>
                </a:solidFill>
                <a:latin typeface="URWDIN-Light"/>
                <a:cs typeface="URWDIN-Light"/>
              </a:rPr>
              <a:t>implemented</a:t>
            </a:r>
            <a:endParaRPr sz="2050">
              <a:latin typeface="URWDIN-Light"/>
              <a:cs typeface="URWDIN-Light"/>
            </a:endParaRPr>
          </a:p>
          <a:p>
            <a:pPr marL="274320" indent="-262255">
              <a:lnSpc>
                <a:spcPct val="100000"/>
              </a:lnSpc>
              <a:spcBef>
                <a:spcPts val="1165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Continuing</a:t>
            </a:r>
            <a:r>
              <a:rPr sz="205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investment</a:t>
            </a:r>
            <a:r>
              <a:rPr sz="205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05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resources</a:t>
            </a:r>
            <a:r>
              <a:rPr sz="205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205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drive</a:t>
            </a:r>
            <a:r>
              <a:rPr sz="205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growth</a:t>
            </a:r>
            <a:r>
              <a:rPr sz="205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spc="-10" dirty="0">
                <a:solidFill>
                  <a:srgbClr val="404040"/>
                </a:solidFill>
                <a:latin typeface="URWDIN-Light"/>
                <a:cs typeface="URWDIN-Light"/>
              </a:rPr>
              <a:t>strategy</a:t>
            </a:r>
            <a:endParaRPr sz="2050">
              <a:latin typeface="URWDIN-Light"/>
              <a:cs typeface="URWDIN-Light"/>
            </a:endParaRPr>
          </a:p>
          <a:p>
            <a:pPr marL="274320" indent="-262255">
              <a:lnSpc>
                <a:spcPct val="100000"/>
              </a:lnSpc>
              <a:spcBef>
                <a:spcPts val="1170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Underlying</a:t>
            </a:r>
            <a:r>
              <a:rPr sz="205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EBIT</a:t>
            </a:r>
            <a:r>
              <a:rPr sz="205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spc="-10" dirty="0">
                <a:solidFill>
                  <a:srgbClr val="404040"/>
                </a:solidFill>
                <a:latin typeface="URWDIN-Light"/>
                <a:cs typeface="URWDIN-Light"/>
              </a:rPr>
              <a:t>improved</a:t>
            </a:r>
            <a:endParaRPr sz="2050">
              <a:latin typeface="URWDIN-Light"/>
              <a:cs typeface="URWDIN-Light"/>
            </a:endParaRPr>
          </a:p>
          <a:p>
            <a:pPr marL="274320" marR="5080" indent="-262255">
              <a:lnSpc>
                <a:spcPct val="100499"/>
              </a:lnSpc>
              <a:spcBef>
                <a:spcPts val="1155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2050" spc="-10" dirty="0">
                <a:solidFill>
                  <a:srgbClr val="404040"/>
                </a:solidFill>
                <a:latin typeface="URWDIN-Light"/>
                <a:cs typeface="URWDIN-Light"/>
              </a:rPr>
              <a:t>Non-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cash</a:t>
            </a:r>
            <a:r>
              <a:rPr sz="20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Underlying</a:t>
            </a:r>
            <a:r>
              <a:rPr sz="205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Adjustments</a:t>
            </a:r>
            <a:r>
              <a:rPr sz="20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205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$11.5</a:t>
            </a:r>
            <a:r>
              <a:rPr sz="20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million</a:t>
            </a:r>
            <a:r>
              <a:rPr sz="20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(gain)</a:t>
            </a:r>
            <a:r>
              <a:rPr sz="205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mostly</a:t>
            </a:r>
            <a:r>
              <a:rPr sz="20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arising</a:t>
            </a:r>
            <a:r>
              <a:rPr sz="20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form</a:t>
            </a:r>
            <a:r>
              <a:rPr sz="205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cessation</a:t>
            </a:r>
            <a:r>
              <a:rPr sz="20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205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clinical</a:t>
            </a:r>
            <a:r>
              <a:rPr sz="2050" spc="4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spc="-10" dirty="0">
                <a:solidFill>
                  <a:srgbClr val="404040"/>
                </a:solidFill>
                <a:latin typeface="URWDIN-Light"/>
                <a:cs typeface="URWDIN-Light"/>
              </a:rPr>
              <a:t>trial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preparations</a:t>
            </a:r>
            <a:r>
              <a:rPr sz="2050" spc="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2050" spc="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spc="-10" dirty="0">
                <a:solidFill>
                  <a:srgbClr val="404040"/>
                </a:solidFill>
                <a:latin typeface="URWDIN-Light"/>
                <a:cs typeface="URWDIN-Light"/>
              </a:rPr>
              <a:t>China</a:t>
            </a:r>
            <a:endParaRPr sz="2050">
              <a:latin typeface="URWDIN-Light"/>
              <a:cs typeface="URWDIN-Light"/>
            </a:endParaRPr>
          </a:p>
          <a:p>
            <a:pPr marL="274320" indent="-262255">
              <a:lnSpc>
                <a:spcPct val="100000"/>
              </a:lnSpc>
              <a:spcBef>
                <a:spcPts val="1165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NPAT</a:t>
            </a:r>
            <a:r>
              <a:rPr sz="2050" spc="-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strongly</a:t>
            </a:r>
            <a:r>
              <a:rPr sz="2050" spc="-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improved due</a:t>
            </a:r>
            <a:r>
              <a:rPr sz="2050" spc="-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to non-cash</a:t>
            </a:r>
            <a:r>
              <a:rPr sz="2050" spc="-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2050" dirty="0">
                <a:solidFill>
                  <a:srgbClr val="404040"/>
                </a:solidFill>
                <a:latin typeface="URWDIN-Light"/>
                <a:cs typeface="URWDIN-Light"/>
              </a:rPr>
              <a:t>Underlying </a:t>
            </a:r>
            <a:r>
              <a:rPr sz="2050" spc="-10" dirty="0">
                <a:solidFill>
                  <a:srgbClr val="404040"/>
                </a:solidFill>
                <a:latin typeface="URWDIN-Light"/>
                <a:cs typeface="URWDIN-Light"/>
              </a:rPr>
              <a:t>Adjustments</a:t>
            </a:r>
            <a:endParaRPr sz="2050">
              <a:latin typeface="URWDIN-Light"/>
              <a:cs typeface="URWDIN-Ligh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6653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dirty="0"/>
              <a:t>Earnings</a:t>
            </a:r>
            <a:r>
              <a:rPr spc="235" dirty="0"/>
              <a:t> </a:t>
            </a:r>
            <a:r>
              <a:rPr spc="-10" dirty="0"/>
              <a:t>summary</a:t>
            </a:r>
          </a:p>
          <a:p>
            <a:pPr marL="25400">
              <a:lnSpc>
                <a:spcPct val="100000"/>
              </a:lnSpc>
              <a:spcBef>
                <a:spcPts val="170"/>
              </a:spcBef>
            </a:pPr>
            <a:r>
              <a:rPr sz="6100" b="1" spc="90" dirty="0">
                <a:latin typeface="URW DIN"/>
                <a:cs typeface="URW DIN"/>
              </a:rPr>
              <a:t>FY23</a:t>
            </a:r>
            <a:r>
              <a:rPr sz="6100" b="1" spc="-10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half year</a:t>
            </a:r>
            <a:r>
              <a:rPr sz="6100" b="1" spc="5" dirty="0">
                <a:latin typeface="URW DIN"/>
                <a:cs typeface="URW DIN"/>
              </a:rPr>
              <a:t> </a:t>
            </a:r>
            <a:r>
              <a:rPr sz="6100" b="1" spc="-10" dirty="0">
                <a:latin typeface="URW DIN"/>
                <a:cs typeface="URW DIN"/>
              </a:rPr>
              <a:t>results</a:t>
            </a:r>
            <a:endParaRPr sz="6100">
              <a:latin typeface="URW DIN"/>
              <a:cs typeface="URW DI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5706328" y="0"/>
            <a:ext cx="4398010" cy="11308715"/>
            <a:chOff x="15706328" y="0"/>
            <a:chExt cx="4398010" cy="11308715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06328" y="0"/>
              <a:ext cx="4397761" cy="1130855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9052330" y="10538987"/>
              <a:ext cx="16510" cy="132715"/>
            </a:xfrm>
            <a:custGeom>
              <a:avLst/>
              <a:gdLst/>
              <a:ahLst/>
              <a:cxnLst/>
              <a:rect l="l" t="t" r="r" b="b"/>
              <a:pathLst>
                <a:path w="16509" h="132715">
                  <a:moveTo>
                    <a:pt x="16156" y="0"/>
                  </a:moveTo>
                  <a:lnTo>
                    <a:pt x="0" y="0"/>
                  </a:lnTo>
                  <a:lnTo>
                    <a:pt x="0" y="132226"/>
                  </a:lnTo>
                  <a:lnTo>
                    <a:pt x="16156" y="132226"/>
                  </a:lnTo>
                  <a:lnTo>
                    <a:pt x="161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09179" y="10472567"/>
              <a:ext cx="1465664" cy="64643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8253" y="2617721"/>
            <a:ext cx="18848070" cy="7476490"/>
          </a:xfrm>
          <a:custGeom>
            <a:avLst/>
            <a:gdLst/>
            <a:ahLst/>
            <a:cxnLst/>
            <a:rect l="l" t="t" r="r" b="b"/>
            <a:pathLst>
              <a:path w="18848070" h="7476490">
                <a:moveTo>
                  <a:pt x="18585821" y="0"/>
                </a:moveTo>
                <a:lnTo>
                  <a:pt x="261772" y="0"/>
                </a:lnTo>
                <a:lnTo>
                  <a:pt x="214718" y="4217"/>
                </a:lnTo>
                <a:lnTo>
                  <a:pt x="170431" y="16377"/>
                </a:lnTo>
                <a:lnTo>
                  <a:pt x="129651" y="35739"/>
                </a:lnTo>
                <a:lnTo>
                  <a:pt x="93116" y="61565"/>
                </a:lnTo>
                <a:lnTo>
                  <a:pt x="61565" y="93116"/>
                </a:lnTo>
                <a:lnTo>
                  <a:pt x="35739" y="129651"/>
                </a:lnTo>
                <a:lnTo>
                  <a:pt x="16377" y="170431"/>
                </a:lnTo>
                <a:lnTo>
                  <a:pt x="4217" y="214718"/>
                </a:lnTo>
                <a:lnTo>
                  <a:pt x="0" y="261772"/>
                </a:lnTo>
                <a:lnTo>
                  <a:pt x="0" y="7214209"/>
                </a:lnTo>
                <a:lnTo>
                  <a:pt x="4217" y="7261263"/>
                </a:lnTo>
                <a:lnTo>
                  <a:pt x="16377" y="7305549"/>
                </a:lnTo>
                <a:lnTo>
                  <a:pt x="35739" y="7346330"/>
                </a:lnTo>
                <a:lnTo>
                  <a:pt x="61565" y="7382865"/>
                </a:lnTo>
                <a:lnTo>
                  <a:pt x="93116" y="7414415"/>
                </a:lnTo>
                <a:lnTo>
                  <a:pt x="129651" y="7440241"/>
                </a:lnTo>
                <a:lnTo>
                  <a:pt x="170431" y="7459604"/>
                </a:lnTo>
                <a:lnTo>
                  <a:pt x="214718" y="7471764"/>
                </a:lnTo>
                <a:lnTo>
                  <a:pt x="261772" y="7475981"/>
                </a:lnTo>
                <a:lnTo>
                  <a:pt x="18585821" y="7475981"/>
                </a:lnTo>
                <a:lnTo>
                  <a:pt x="18632875" y="7471764"/>
                </a:lnTo>
                <a:lnTo>
                  <a:pt x="18677161" y="7459604"/>
                </a:lnTo>
                <a:lnTo>
                  <a:pt x="18717942" y="7440241"/>
                </a:lnTo>
                <a:lnTo>
                  <a:pt x="18754477" y="7414415"/>
                </a:lnTo>
                <a:lnTo>
                  <a:pt x="18786027" y="7382865"/>
                </a:lnTo>
                <a:lnTo>
                  <a:pt x="18811853" y="7346330"/>
                </a:lnTo>
                <a:lnTo>
                  <a:pt x="18831216" y="7305549"/>
                </a:lnTo>
                <a:lnTo>
                  <a:pt x="18843376" y="7261263"/>
                </a:lnTo>
                <a:lnTo>
                  <a:pt x="18847593" y="7214209"/>
                </a:lnTo>
                <a:lnTo>
                  <a:pt x="18847593" y="261772"/>
                </a:lnTo>
                <a:lnTo>
                  <a:pt x="18843376" y="214718"/>
                </a:lnTo>
                <a:lnTo>
                  <a:pt x="18831216" y="170431"/>
                </a:lnTo>
                <a:lnTo>
                  <a:pt x="18811853" y="129651"/>
                </a:lnTo>
                <a:lnTo>
                  <a:pt x="18786027" y="93116"/>
                </a:lnTo>
                <a:lnTo>
                  <a:pt x="18754477" y="61565"/>
                </a:lnTo>
                <a:lnTo>
                  <a:pt x="18717942" y="35739"/>
                </a:lnTo>
                <a:lnTo>
                  <a:pt x="18677161" y="16377"/>
                </a:lnTo>
                <a:lnTo>
                  <a:pt x="18632875" y="4217"/>
                </a:lnTo>
                <a:lnTo>
                  <a:pt x="18585821" y="0"/>
                </a:lnTo>
                <a:close/>
              </a:path>
            </a:pathLst>
          </a:custGeom>
          <a:solidFill>
            <a:srgbClr val="DCEF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5553" y="10471408"/>
            <a:ext cx="217804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2A5796"/>
                </a:solidFill>
                <a:latin typeface="URWDIN-Black"/>
                <a:cs typeface="URWDIN-Black"/>
              </a:rPr>
              <a:t>7</a:t>
            </a:r>
            <a:endParaRPr sz="2800">
              <a:latin typeface="URWDIN-Black"/>
              <a:cs typeface="URWDIN-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8109179" y="10472566"/>
            <a:ext cx="1466215" cy="646430"/>
            <a:chOff x="18109179" y="10472566"/>
            <a:chExt cx="1466215" cy="646430"/>
          </a:xfrm>
        </p:grpSpPr>
        <p:sp>
          <p:nvSpPr>
            <p:cNvPr id="5" name="object 5"/>
            <p:cNvSpPr/>
            <p:nvPr/>
          </p:nvSpPr>
          <p:spPr>
            <a:xfrm>
              <a:off x="19052331" y="10538988"/>
              <a:ext cx="16510" cy="132715"/>
            </a:xfrm>
            <a:custGeom>
              <a:avLst/>
              <a:gdLst/>
              <a:ahLst/>
              <a:cxnLst/>
              <a:rect l="l" t="t" r="r" b="b"/>
              <a:pathLst>
                <a:path w="16509" h="132715">
                  <a:moveTo>
                    <a:pt x="16156" y="0"/>
                  </a:moveTo>
                  <a:lnTo>
                    <a:pt x="0" y="0"/>
                  </a:lnTo>
                  <a:lnTo>
                    <a:pt x="0" y="132226"/>
                  </a:lnTo>
                  <a:lnTo>
                    <a:pt x="16156" y="132226"/>
                  </a:lnTo>
                  <a:lnTo>
                    <a:pt x="1615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109179" y="10472566"/>
              <a:ext cx="1465664" cy="64643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46424" y="10307351"/>
            <a:ext cx="14966315" cy="5911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00660" indent="-188595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201295" algn="l"/>
              </a:tabLst>
            </a:pPr>
            <a:r>
              <a:rPr sz="1200" dirty="0">
                <a:latin typeface="URWDIN-Light"/>
                <a:cs typeface="URWDIN-Light"/>
              </a:rPr>
              <a:t>Excludes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Contract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termination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revenue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of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$18.9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million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(refer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to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the</a:t>
            </a:r>
            <a:r>
              <a:rPr sz="1200" spc="120" dirty="0">
                <a:latin typeface="URWDIN-Light"/>
                <a:cs typeface="URWDIN-Light"/>
              </a:rPr>
              <a:t> </a:t>
            </a:r>
            <a:r>
              <a:rPr sz="1200" spc="-10" dirty="0">
                <a:latin typeface="URWDIN-Light"/>
                <a:cs typeface="URWDIN-Light"/>
              </a:rPr>
              <a:t>Half-</a:t>
            </a:r>
            <a:r>
              <a:rPr sz="1200" dirty="0">
                <a:latin typeface="URWDIN-Light"/>
                <a:cs typeface="URWDIN-Light"/>
              </a:rPr>
              <a:t>Year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Consolidated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Financial</a:t>
            </a:r>
            <a:r>
              <a:rPr sz="1200" spc="114" dirty="0">
                <a:latin typeface="URWDIN-Light"/>
                <a:cs typeface="URWDIN-Light"/>
              </a:rPr>
              <a:t> </a:t>
            </a:r>
            <a:r>
              <a:rPr sz="1200" spc="-10" dirty="0">
                <a:latin typeface="URWDIN-Light"/>
                <a:cs typeface="URWDIN-Light"/>
              </a:rPr>
              <a:t>Report)</a:t>
            </a:r>
            <a:endParaRPr sz="1200">
              <a:latin typeface="URWDIN-Light"/>
              <a:cs typeface="URWDIN-Light"/>
            </a:endParaRPr>
          </a:p>
          <a:p>
            <a:pPr marL="200660" marR="5080" indent="-188595">
              <a:lnSpc>
                <a:spcPct val="103099"/>
              </a:lnSpc>
              <a:buAutoNum type="arabicPeriod"/>
              <a:tabLst>
                <a:tab pos="201295" algn="l"/>
              </a:tabLst>
            </a:pPr>
            <a:r>
              <a:rPr sz="1200" dirty="0">
                <a:latin typeface="URWDIN-Light"/>
                <a:cs typeface="URWDIN-Light"/>
              </a:rPr>
              <a:t>European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volumes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reflect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“in-market”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sales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units,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which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may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differ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from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units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sold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to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distribution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partners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in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the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period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(and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recognised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in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revenue).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The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Company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believes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this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measure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improves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the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transparency</a:t>
            </a:r>
            <a:r>
              <a:rPr sz="1200" spc="125" dirty="0">
                <a:latin typeface="URWDIN-Light"/>
                <a:cs typeface="URWDIN-Light"/>
              </a:rPr>
              <a:t> </a:t>
            </a:r>
            <a:r>
              <a:rPr sz="1200" spc="-25" dirty="0">
                <a:latin typeface="URWDIN-Light"/>
                <a:cs typeface="URWDIN-Light"/>
              </a:rPr>
              <a:t>of </a:t>
            </a:r>
            <a:r>
              <a:rPr sz="1200" dirty="0">
                <a:latin typeface="URWDIN-Light"/>
                <a:cs typeface="URWDIN-Light"/>
              </a:rPr>
              <a:t>underlying</a:t>
            </a:r>
            <a:r>
              <a:rPr sz="1200" spc="200" dirty="0">
                <a:latin typeface="URWDIN-Light"/>
                <a:cs typeface="URWDIN-Light"/>
              </a:rPr>
              <a:t> </a:t>
            </a:r>
            <a:r>
              <a:rPr sz="1200" spc="-10" dirty="0">
                <a:latin typeface="URWDIN-Light"/>
                <a:cs typeface="URWDIN-Light"/>
              </a:rPr>
              <a:t>demand.</a:t>
            </a:r>
            <a:endParaRPr sz="1200">
              <a:latin typeface="URWDIN-Light"/>
              <a:cs typeface="URWDIN-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390033" y="7308083"/>
            <a:ext cx="5567045" cy="2204085"/>
          </a:xfrm>
          <a:prstGeom prst="rect">
            <a:avLst/>
          </a:prstGeom>
        </p:spPr>
        <p:txBody>
          <a:bodyPr vert="horz" wrap="square" lIns="0" tIns="183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sz="1950" b="1" dirty="0">
                <a:solidFill>
                  <a:srgbClr val="404040"/>
                </a:solidFill>
                <a:latin typeface="URW DIN"/>
                <a:cs typeface="URW DIN"/>
              </a:rPr>
              <a:t>Respiratory</a:t>
            </a:r>
            <a:r>
              <a:rPr sz="1950" b="1" spc="114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950" b="1" dirty="0">
                <a:solidFill>
                  <a:srgbClr val="404040"/>
                </a:solidFill>
                <a:latin typeface="URW DIN"/>
                <a:cs typeface="URW DIN"/>
              </a:rPr>
              <a:t>revenue</a:t>
            </a:r>
            <a:r>
              <a:rPr sz="1950" b="1" spc="12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950" b="1" dirty="0">
                <a:solidFill>
                  <a:srgbClr val="404040"/>
                </a:solidFill>
                <a:latin typeface="URW DIN"/>
                <a:cs typeface="URW DIN"/>
              </a:rPr>
              <a:t>up</a:t>
            </a:r>
            <a:r>
              <a:rPr sz="1950" b="1" spc="114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950" b="1" spc="-25" dirty="0">
                <a:solidFill>
                  <a:srgbClr val="404040"/>
                </a:solidFill>
                <a:latin typeface="URW DIN"/>
                <a:cs typeface="URW DIN"/>
              </a:rPr>
              <a:t>81%</a:t>
            </a:r>
            <a:endParaRPr sz="1950">
              <a:latin typeface="URW DIN"/>
              <a:cs typeface="URW DIN"/>
            </a:endParaRPr>
          </a:p>
          <a:p>
            <a:pPr marL="274320" indent="-262255">
              <a:lnSpc>
                <a:spcPct val="100000"/>
              </a:lnSpc>
              <a:spcBef>
                <a:spcPts val="1355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Strong</a:t>
            </a:r>
            <a:r>
              <a:rPr sz="1950" spc="10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market</a:t>
            </a:r>
            <a:r>
              <a:rPr sz="1950" spc="10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share</a:t>
            </a:r>
            <a:r>
              <a:rPr sz="1950" spc="10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growth,</a:t>
            </a:r>
            <a:r>
              <a:rPr sz="1950" spc="10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particularly</a:t>
            </a:r>
            <a:r>
              <a:rPr sz="1950" spc="11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950" spc="10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25" dirty="0">
                <a:solidFill>
                  <a:srgbClr val="404040"/>
                </a:solidFill>
                <a:latin typeface="URWDIN-Light"/>
                <a:cs typeface="URWDIN-Light"/>
              </a:rPr>
              <a:t>USA</a:t>
            </a:r>
            <a:endParaRPr sz="1950">
              <a:latin typeface="URWDIN-Light"/>
              <a:cs typeface="URWDIN-Light"/>
            </a:endParaRPr>
          </a:p>
          <a:p>
            <a:pPr marL="274320" marR="514984" indent="-262255">
              <a:lnSpc>
                <a:spcPct val="101499"/>
              </a:lnSpc>
              <a:spcBef>
                <a:spcPts val="1320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Prevalence</a:t>
            </a:r>
            <a:r>
              <a:rPr sz="1950" spc="1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950" spc="1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respiratory</a:t>
            </a:r>
            <a:r>
              <a:rPr sz="1950" spc="1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conditions</a:t>
            </a:r>
            <a:r>
              <a:rPr sz="1950" spc="1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during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winter</a:t>
            </a:r>
            <a:r>
              <a:rPr sz="1950" spc="9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driving</a:t>
            </a:r>
            <a:r>
              <a:rPr sz="1950" spc="10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solid</a:t>
            </a:r>
            <a:r>
              <a:rPr sz="1950" spc="10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underlying</a:t>
            </a:r>
            <a:r>
              <a:rPr sz="1950" spc="10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demand</a:t>
            </a:r>
            <a:endParaRPr sz="1950">
              <a:latin typeface="URWDIN-Light"/>
              <a:cs typeface="URWDIN-Light"/>
            </a:endParaRPr>
          </a:p>
          <a:p>
            <a:pPr marL="274320" indent="-262255">
              <a:lnSpc>
                <a:spcPct val="100000"/>
              </a:lnSpc>
              <a:spcBef>
                <a:spcPts val="1355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Prices</a:t>
            </a:r>
            <a:r>
              <a:rPr sz="1950" spc="1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increased</a:t>
            </a:r>
            <a:endParaRPr sz="1950">
              <a:latin typeface="URWDIN-Light"/>
              <a:cs typeface="URWDIN-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5403" y="3061379"/>
            <a:ext cx="11955145" cy="6645275"/>
          </a:xfrm>
          <a:custGeom>
            <a:avLst/>
            <a:gdLst/>
            <a:ahLst/>
            <a:cxnLst/>
            <a:rect l="l" t="t" r="r" b="b"/>
            <a:pathLst>
              <a:path w="11955144" h="6645275">
                <a:moveTo>
                  <a:pt x="11955132" y="3336340"/>
                </a:moveTo>
                <a:lnTo>
                  <a:pt x="11950916" y="3289287"/>
                </a:lnTo>
                <a:lnTo>
                  <a:pt x="11938762" y="3245002"/>
                </a:lnTo>
                <a:lnTo>
                  <a:pt x="11919395" y="3204222"/>
                </a:lnTo>
                <a:lnTo>
                  <a:pt x="11893575" y="3167684"/>
                </a:lnTo>
                <a:lnTo>
                  <a:pt x="11862016" y="3136138"/>
                </a:lnTo>
                <a:lnTo>
                  <a:pt x="11825491" y="3110306"/>
                </a:lnTo>
                <a:lnTo>
                  <a:pt x="11784711" y="3090938"/>
                </a:lnTo>
                <a:lnTo>
                  <a:pt x="11740413" y="3078784"/>
                </a:lnTo>
                <a:lnTo>
                  <a:pt x="11693360" y="3074568"/>
                </a:lnTo>
                <a:lnTo>
                  <a:pt x="261772" y="3074568"/>
                </a:lnTo>
                <a:lnTo>
                  <a:pt x="214718" y="3078784"/>
                </a:lnTo>
                <a:lnTo>
                  <a:pt x="170434" y="3090938"/>
                </a:lnTo>
                <a:lnTo>
                  <a:pt x="129654" y="3110306"/>
                </a:lnTo>
                <a:lnTo>
                  <a:pt x="93116" y="3136138"/>
                </a:lnTo>
                <a:lnTo>
                  <a:pt x="61569" y="3167684"/>
                </a:lnTo>
                <a:lnTo>
                  <a:pt x="35737" y="3204222"/>
                </a:lnTo>
                <a:lnTo>
                  <a:pt x="16383" y="3245002"/>
                </a:lnTo>
                <a:lnTo>
                  <a:pt x="4216" y="3289287"/>
                </a:lnTo>
                <a:lnTo>
                  <a:pt x="0" y="3336340"/>
                </a:lnTo>
                <a:lnTo>
                  <a:pt x="0" y="6383363"/>
                </a:lnTo>
                <a:lnTo>
                  <a:pt x="4216" y="6430416"/>
                </a:lnTo>
                <a:lnTo>
                  <a:pt x="16383" y="6474701"/>
                </a:lnTo>
                <a:lnTo>
                  <a:pt x="35737" y="6515481"/>
                </a:lnTo>
                <a:lnTo>
                  <a:pt x="61569" y="6552019"/>
                </a:lnTo>
                <a:lnTo>
                  <a:pt x="93116" y="6583566"/>
                </a:lnTo>
                <a:lnTo>
                  <a:pt x="129654" y="6609397"/>
                </a:lnTo>
                <a:lnTo>
                  <a:pt x="170434" y="6628765"/>
                </a:lnTo>
                <a:lnTo>
                  <a:pt x="214718" y="6640919"/>
                </a:lnTo>
                <a:lnTo>
                  <a:pt x="261772" y="6645135"/>
                </a:lnTo>
                <a:lnTo>
                  <a:pt x="11693360" y="6645135"/>
                </a:lnTo>
                <a:lnTo>
                  <a:pt x="11740413" y="6640919"/>
                </a:lnTo>
                <a:lnTo>
                  <a:pt x="11784711" y="6628765"/>
                </a:lnTo>
                <a:lnTo>
                  <a:pt x="11825491" y="6609397"/>
                </a:lnTo>
                <a:lnTo>
                  <a:pt x="11862016" y="6583566"/>
                </a:lnTo>
                <a:lnTo>
                  <a:pt x="11893575" y="6552019"/>
                </a:lnTo>
                <a:lnTo>
                  <a:pt x="11919395" y="6515481"/>
                </a:lnTo>
                <a:lnTo>
                  <a:pt x="11938762" y="6474701"/>
                </a:lnTo>
                <a:lnTo>
                  <a:pt x="11950916" y="6430416"/>
                </a:lnTo>
                <a:lnTo>
                  <a:pt x="11955132" y="6383363"/>
                </a:lnTo>
                <a:lnTo>
                  <a:pt x="11955132" y="3336340"/>
                </a:lnTo>
                <a:close/>
              </a:path>
              <a:path w="11955144" h="6645275">
                <a:moveTo>
                  <a:pt x="11955132" y="261772"/>
                </a:moveTo>
                <a:lnTo>
                  <a:pt x="11950916" y="214718"/>
                </a:lnTo>
                <a:lnTo>
                  <a:pt x="11938762" y="170434"/>
                </a:lnTo>
                <a:lnTo>
                  <a:pt x="11919395" y="129654"/>
                </a:lnTo>
                <a:lnTo>
                  <a:pt x="11893575" y="93116"/>
                </a:lnTo>
                <a:lnTo>
                  <a:pt x="11862016" y="61569"/>
                </a:lnTo>
                <a:lnTo>
                  <a:pt x="11825491" y="35737"/>
                </a:lnTo>
                <a:lnTo>
                  <a:pt x="11784711" y="16383"/>
                </a:lnTo>
                <a:lnTo>
                  <a:pt x="11740413" y="4216"/>
                </a:lnTo>
                <a:lnTo>
                  <a:pt x="11693360" y="0"/>
                </a:lnTo>
                <a:lnTo>
                  <a:pt x="267004" y="0"/>
                </a:lnTo>
                <a:lnTo>
                  <a:pt x="219951" y="4216"/>
                </a:lnTo>
                <a:lnTo>
                  <a:pt x="175666" y="16383"/>
                </a:lnTo>
                <a:lnTo>
                  <a:pt x="134886" y="35737"/>
                </a:lnTo>
                <a:lnTo>
                  <a:pt x="98348" y="61569"/>
                </a:lnTo>
                <a:lnTo>
                  <a:pt x="66802" y="93116"/>
                </a:lnTo>
                <a:lnTo>
                  <a:pt x="40982" y="129654"/>
                </a:lnTo>
                <a:lnTo>
                  <a:pt x="21615" y="170434"/>
                </a:lnTo>
                <a:lnTo>
                  <a:pt x="9461" y="214718"/>
                </a:lnTo>
                <a:lnTo>
                  <a:pt x="5232" y="261772"/>
                </a:lnTo>
                <a:lnTo>
                  <a:pt x="5232" y="2519603"/>
                </a:lnTo>
                <a:lnTo>
                  <a:pt x="9461" y="2566657"/>
                </a:lnTo>
                <a:lnTo>
                  <a:pt x="21615" y="2610955"/>
                </a:lnTo>
                <a:lnTo>
                  <a:pt x="40982" y="2651734"/>
                </a:lnTo>
                <a:lnTo>
                  <a:pt x="66802" y="2688259"/>
                </a:lnTo>
                <a:lnTo>
                  <a:pt x="98348" y="2719819"/>
                </a:lnTo>
                <a:lnTo>
                  <a:pt x="134886" y="2745638"/>
                </a:lnTo>
                <a:lnTo>
                  <a:pt x="175666" y="2765006"/>
                </a:lnTo>
                <a:lnTo>
                  <a:pt x="219951" y="2777159"/>
                </a:lnTo>
                <a:lnTo>
                  <a:pt x="267004" y="2781376"/>
                </a:lnTo>
                <a:lnTo>
                  <a:pt x="11693360" y="2781376"/>
                </a:lnTo>
                <a:lnTo>
                  <a:pt x="11740413" y="2777159"/>
                </a:lnTo>
                <a:lnTo>
                  <a:pt x="11784711" y="2765006"/>
                </a:lnTo>
                <a:lnTo>
                  <a:pt x="11825491" y="2745638"/>
                </a:lnTo>
                <a:lnTo>
                  <a:pt x="11862016" y="2719819"/>
                </a:lnTo>
                <a:lnTo>
                  <a:pt x="11893575" y="2688259"/>
                </a:lnTo>
                <a:lnTo>
                  <a:pt x="11919395" y="2651734"/>
                </a:lnTo>
                <a:lnTo>
                  <a:pt x="11938762" y="2610955"/>
                </a:lnTo>
                <a:lnTo>
                  <a:pt x="11950916" y="2566657"/>
                </a:lnTo>
                <a:lnTo>
                  <a:pt x="11955132" y="2519603"/>
                </a:lnTo>
                <a:lnTo>
                  <a:pt x="11955132" y="2617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390033" y="2908676"/>
            <a:ext cx="5578475" cy="41236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b="1" spc="-10" dirty="0">
                <a:solidFill>
                  <a:srgbClr val="4C4C4C"/>
                </a:solidFill>
                <a:latin typeface="URWDIN-Demi"/>
                <a:cs typeface="URWDIN-Demi"/>
              </a:rPr>
              <a:t>Commentary</a:t>
            </a:r>
            <a:endParaRPr sz="3700">
              <a:latin typeface="URWDIN-Demi"/>
              <a:cs typeface="URWDIN-Demi"/>
            </a:endParaRPr>
          </a:p>
          <a:p>
            <a:pPr marL="12700">
              <a:lnSpc>
                <a:spcPct val="100000"/>
              </a:lnSpc>
              <a:spcBef>
                <a:spcPts val="2250"/>
              </a:spcBef>
            </a:pPr>
            <a:r>
              <a:rPr sz="1950" b="1" dirty="0">
                <a:solidFill>
                  <a:srgbClr val="404040"/>
                </a:solidFill>
                <a:latin typeface="URW DIN"/>
                <a:cs typeface="URW DIN"/>
              </a:rPr>
              <a:t>Pain</a:t>
            </a:r>
            <a:r>
              <a:rPr sz="1950" b="1" spc="6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950" b="1" dirty="0">
                <a:solidFill>
                  <a:srgbClr val="404040"/>
                </a:solidFill>
                <a:latin typeface="URW DIN"/>
                <a:cs typeface="URW DIN"/>
              </a:rPr>
              <a:t>management</a:t>
            </a:r>
            <a:r>
              <a:rPr sz="1950" b="1" spc="7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950" b="1" dirty="0">
                <a:solidFill>
                  <a:srgbClr val="404040"/>
                </a:solidFill>
                <a:latin typeface="URW DIN"/>
                <a:cs typeface="URW DIN"/>
              </a:rPr>
              <a:t>revenue</a:t>
            </a:r>
            <a:r>
              <a:rPr sz="1950" b="1" spc="65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950" b="1" dirty="0">
                <a:solidFill>
                  <a:srgbClr val="404040"/>
                </a:solidFill>
                <a:latin typeface="URW DIN"/>
                <a:cs typeface="URW DIN"/>
              </a:rPr>
              <a:t>up</a:t>
            </a:r>
            <a:r>
              <a:rPr sz="1950" b="1" spc="70" dirty="0">
                <a:solidFill>
                  <a:srgbClr val="404040"/>
                </a:solidFill>
                <a:latin typeface="URW DIN"/>
                <a:cs typeface="URW DIN"/>
              </a:rPr>
              <a:t> </a:t>
            </a:r>
            <a:r>
              <a:rPr sz="1950" b="1" spc="-25" dirty="0">
                <a:solidFill>
                  <a:srgbClr val="404040"/>
                </a:solidFill>
                <a:latin typeface="URW DIN"/>
                <a:cs typeface="URW DIN"/>
              </a:rPr>
              <a:t>27%</a:t>
            </a:r>
            <a:endParaRPr sz="1950">
              <a:latin typeface="URW DIN"/>
              <a:cs typeface="URW DIN"/>
            </a:endParaRPr>
          </a:p>
          <a:p>
            <a:pPr marL="274320" marR="283845">
              <a:lnSpc>
                <a:spcPct val="101499"/>
              </a:lnSpc>
              <a:spcBef>
                <a:spcPts val="1320"/>
              </a:spcBef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France</a:t>
            </a:r>
            <a:r>
              <a:rPr sz="195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volumes</a:t>
            </a:r>
            <a:r>
              <a:rPr sz="195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up</a:t>
            </a:r>
            <a:r>
              <a:rPr sz="195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24%</a:t>
            </a:r>
            <a:r>
              <a:rPr sz="195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against</a:t>
            </a:r>
            <a:r>
              <a:rPr sz="195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a</a:t>
            </a:r>
            <a:r>
              <a:rPr sz="195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challenging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economic</a:t>
            </a:r>
            <a:r>
              <a:rPr sz="1950" spc="8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backdrop</a:t>
            </a:r>
            <a:endParaRPr sz="1950">
              <a:latin typeface="URWDIN-Light"/>
              <a:cs typeface="URWDIN-Light"/>
            </a:endParaRPr>
          </a:p>
          <a:p>
            <a:pPr marL="274320" marR="5080">
              <a:lnSpc>
                <a:spcPct val="101499"/>
              </a:lnSpc>
              <a:spcBef>
                <a:spcPts val="1315"/>
              </a:spcBef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In-market</a:t>
            </a:r>
            <a:r>
              <a:rPr sz="195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volumes</a:t>
            </a:r>
            <a:r>
              <a:rPr sz="19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up</a:t>
            </a:r>
            <a:r>
              <a:rPr sz="19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29%</a:t>
            </a:r>
            <a:r>
              <a:rPr sz="19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95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UK</a:t>
            </a:r>
            <a:r>
              <a:rPr sz="19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9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Ireland,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though</a:t>
            </a:r>
            <a:r>
              <a:rPr sz="195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revenue</a:t>
            </a:r>
            <a:r>
              <a:rPr sz="19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impacted</a:t>
            </a:r>
            <a:r>
              <a:rPr sz="19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by</a:t>
            </a:r>
            <a:r>
              <a:rPr sz="19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timing</a:t>
            </a:r>
            <a:r>
              <a:rPr sz="195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9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deliveries</a:t>
            </a:r>
            <a:endParaRPr sz="1950">
              <a:latin typeface="URWDIN-Light"/>
              <a:cs typeface="URWDIN-Light"/>
            </a:endParaRPr>
          </a:p>
          <a:p>
            <a:pPr marL="274320">
              <a:lnSpc>
                <a:spcPct val="100000"/>
              </a:lnSpc>
              <a:spcBef>
                <a:spcPts val="1355"/>
              </a:spcBef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Solid</a:t>
            </a:r>
            <a:r>
              <a:rPr sz="195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demand</a:t>
            </a:r>
            <a:r>
              <a:rPr sz="195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from</a:t>
            </a:r>
            <a:r>
              <a:rPr sz="195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ambulance</a:t>
            </a:r>
            <a:r>
              <a:rPr sz="195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95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Australia</a:t>
            </a:r>
            <a:endParaRPr sz="1950">
              <a:latin typeface="URWDIN-Light"/>
              <a:cs typeface="URWDIN-Light"/>
            </a:endParaRPr>
          </a:p>
          <a:p>
            <a:pPr marL="274320" indent="-262255">
              <a:lnSpc>
                <a:spcPct val="100000"/>
              </a:lnSpc>
              <a:spcBef>
                <a:spcPts val="1355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Relaunch</a:t>
            </a:r>
            <a:r>
              <a:rPr sz="195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95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Penthrox</a:t>
            </a:r>
            <a:r>
              <a:rPr sz="1950" spc="4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95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Canada</a:t>
            </a:r>
            <a:endParaRPr sz="1950">
              <a:latin typeface="URWDIN-Light"/>
              <a:cs typeface="URWDIN-Light"/>
            </a:endParaRPr>
          </a:p>
          <a:p>
            <a:pPr marL="274320" indent="-262255">
              <a:lnSpc>
                <a:spcPct val="100000"/>
              </a:lnSpc>
              <a:spcBef>
                <a:spcPts val="1355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Prices</a:t>
            </a:r>
            <a:r>
              <a:rPr sz="1950" spc="1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increased</a:t>
            </a:r>
            <a:endParaRPr sz="1950">
              <a:latin typeface="URWDIN-Light"/>
              <a:cs typeface="URWDIN-Light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6653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dirty="0"/>
              <a:t>Revenue</a:t>
            </a:r>
            <a:r>
              <a:rPr spc="-45" dirty="0"/>
              <a:t> </a:t>
            </a:r>
            <a:r>
              <a:rPr dirty="0"/>
              <a:t>and</a:t>
            </a:r>
            <a:r>
              <a:rPr spc="-35" dirty="0"/>
              <a:t> </a:t>
            </a:r>
            <a:r>
              <a:rPr spc="-10" dirty="0"/>
              <a:t>volume</a:t>
            </a:r>
          </a:p>
          <a:p>
            <a:pPr marL="25400">
              <a:lnSpc>
                <a:spcPct val="100000"/>
              </a:lnSpc>
              <a:spcBef>
                <a:spcPts val="170"/>
              </a:spcBef>
            </a:pPr>
            <a:r>
              <a:rPr sz="6100" b="1" dirty="0">
                <a:latin typeface="URW DIN"/>
                <a:cs typeface="URW DIN"/>
              </a:rPr>
              <a:t>Strong</a:t>
            </a:r>
            <a:r>
              <a:rPr sz="6100" b="1" spc="-10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revenue</a:t>
            </a:r>
            <a:r>
              <a:rPr sz="6100" b="1" spc="-5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and</a:t>
            </a:r>
            <a:r>
              <a:rPr sz="6100" b="1" spc="-5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volume</a:t>
            </a:r>
            <a:r>
              <a:rPr sz="6100" b="1" spc="-5" dirty="0">
                <a:latin typeface="URW DIN"/>
                <a:cs typeface="URW DIN"/>
              </a:rPr>
              <a:t> </a:t>
            </a:r>
            <a:r>
              <a:rPr sz="6100" b="1" spc="-10" dirty="0">
                <a:latin typeface="URW DIN"/>
                <a:cs typeface="URW DIN"/>
              </a:rPr>
              <a:t>growth</a:t>
            </a:r>
            <a:endParaRPr sz="6100">
              <a:latin typeface="URW DIN"/>
              <a:cs typeface="URW DI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65893" y="6279904"/>
            <a:ext cx="1607185" cy="67183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2300" b="1" spc="-10" dirty="0">
                <a:solidFill>
                  <a:srgbClr val="296BB8"/>
                </a:solidFill>
                <a:latin typeface="URWDIN-Demi"/>
                <a:cs typeface="URWDIN-Demi"/>
              </a:rPr>
              <a:t>Respiratory</a:t>
            </a:r>
            <a:endParaRPr sz="2300">
              <a:latin typeface="URWDIN-Demi"/>
              <a:cs typeface="URWDIN-Demi"/>
            </a:endParaRPr>
          </a:p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z="1450" dirty="0">
                <a:solidFill>
                  <a:srgbClr val="404040"/>
                </a:solidFill>
                <a:latin typeface="URWDIN-Light"/>
                <a:cs typeface="URWDIN-Light"/>
              </a:rPr>
              <a:t>Revenue</a:t>
            </a:r>
            <a:r>
              <a:rPr sz="1450" spc="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50" spc="-10" dirty="0">
                <a:solidFill>
                  <a:srgbClr val="404040"/>
                </a:solidFill>
                <a:latin typeface="URWDIN-Light"/>
                <a:cs typeface="URWDIN-Light"/>
              </a:rPr>
              <a:t>($million)</a:t>
            </a:r>
            <a:endParaRPr sz="1450">
              <a:latin typeface="URWDIN-Light"/>
              <a:cs typeface="URWDIN-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44056" y="6279904"/>
            <a:ext cx="2468245" cy="67183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55"/>
              </a:spcBef>
            </a:pPr>
            <a:r>
              <a:rPr sz="2300" b="1" dirty="0">
                <a:solidFill>
                  <a:srgbClr val="296BB8"/>
                </a:solidFill>
                <a:latin typeface="URWDIN-Demi"/>
                <a:cs typeface="URWDIN-Demi"/>
              </a:rPr>
              <a:t>Pain</a:t>
            </a:r>
            <a:r>
              <a:rPr sz="2300" b="1" spc="85" dirty="0">
                <a:solidFill>
                  <a:srgbClr val="296BB8"/>
                </a:solidFill>
                <a:latin typeface="URWDIN-Demi"/>
                <a:cs typeface="URWDIN-Demi"/>
              </a:rPr>
              <a:t> </a:t>
            </a:r>
            <a:r>
              <a:rPr sz="2300" b="1" spc="-10" dirty="0">
                <a:solidFill>
                  <a:srgbClr val="296BB8"/>
                </a:solidFill>
                <a:latin typeface="URWDIN-Demi"/>
                <a:cs typeface="URWDIN-Demi"/>
              </a:rPr>
              <a:t>Management</a:t>
            </a:r>
            <a:endParaRPr sz="2300">
              <a:latin typeface="URWDIN-Demi"/>
              <a:cs typeface="URWDIN-Demi"/>
            </a:endParaRPr>
          </a:p>
          <a:p>
            <a:pPr marL="38100">
              <a:lnSpc>
                <a:spcPct val="100000"/>
              </a:lnSpc>
              <a:spcBef>
                <a:spcPts val="225"/>
              </a:spcBef>
            </a:pPr>
            <a:r>
              <a:rPr sz="1450" dirty="0">
                <a:solidFill>
                  <a:srgbClr val="404040"/>
                </a:solidFill>
                <a:latin typeface="URWDIN-Light"/>
                <a:cs typeface="URWDIN-Light"/>
              </a:rPr>
              <a:t>Penthrox</a:t>
            </a:r>
            <a:r>
              <a:rPr sz="145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50" dirty="0">
                <a:solidFill>
                  <a:srgbClr val="404040"/>
                </a:solidFill>
                <a:latin typeface="URWDIN-Light"/>
                <a:cs typeface="URWDIN-Light"/>
              </a:rPr>
              <a:t>units</a:t>
            </a:r>
            <a:r>
              <a:rPr sz="1275" baseline="32679" dirty="0">
                <a:solidFill>
                  <a:srgbClr val="404040"/>
                </a:solidFill>
                <a:latin typeface="URWDIN-Light"/>
                <a:cs typeface="URWDIN-Light"/>
              </a:rPr>
              <a:t>2</a:t>
            </a:r>
            <a:r>
              <a:rPr sz="1275" spc="270" baseline="32679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450" spc="-20" dirty="0">
                <a:solidFill>
                  <a:srgbClr val="404040"/>
                </a:solidFill>
                <a:latin typeface="URWDIN-Light"/>
                <a:cs typeface="URWDIN-Light"/>
              </a:rPr>
              <a:t>000s</a:t>
            </a:r>
            <a:endParaRPr sz="1450">
              <a:latin typeface="URWDIN-Light"/>
              <a:cs typeface="URWDIN-Ligh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254996" y="3192939"/>
            <a:ext cx="11544300" cy="2136140"/>
            <a:chOff x="1254996" y="3192939"/>
            <a:chExt cx="11544300" cy="2136140"/>
          </a:xfrm>
        </p:grpSpPr>
        <p:sp>
          <p:nvSpPr>
            <p:cNvPr id="15" name="object 15"/>
            <p:cNvSpPr/>
            <p:nvPr/>
          </p:nvSpPr>
          <p:spPr>
            <a:xfrm>
              <a:off x="9961026" y="3192939"/>
              <a:ext cx="1417320" cy="2136140"/>
            </a:xfrm>
            <a:custGeom>
              <a:avLst/>
              <a:gdLst/>
              <a:ahLst/>
              <a:cxnLst/>
              <a:rect l="l" t="t" r="r" b="b"/>
              <a:pathLst>
                <a:path w="1417320" h="2136140">
                  <a:moveTo>
                    <a:pt x="1416784" y="0"/>
                  </a:moveTo>
                  <a:lnTo>
                    <a:pt x="0" y="0"/>
                  </a:lnTo>
                  <a:lnTo>
                    <a:pt x="0" y="2136060"/>
                  </a:lnTo>
                  <a:lnTo>
                    <a:pt x="1416784" y="2136060"/>
                  </a:lnTo>
                  <a:lnTo>
                    <a:pt x="1416784" y="0"/>
                  </a:lnTo>
                  <a:close/>
                </a:path>
              </a:pathLst>
            </a:custGeom>
            <a:solidFill>
              <a:srgbClr val="DEF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59123" y="3601306"/>
              <a:ext cx="7285355" cy="0"/>
            </a:xfrm>
            <a:custGeom>
              <a:avLst/>
              <a:gdLst/>
              <a:ahLst/>
              <a:cxnLst/>
              <a:rect l="l" t="t" r="r" b="b"/>
              <a:pathLst>
                <a:path w="7285355">
                  <a:moveTo>
                    <a:pt x="0" y="0"/>
                  </a:moveTo>
                  <a:lnTo>
                    <a:pt x="7285118" y="0"/>
                  </a:lnTo>
                </a:path>
              </a:pathLst>
            </a:custGeom>
            <a:ln w="8093">
              <a:solidFill>
                <a:srgbClr val="2A6C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544242" y="3601306"/>
              <a:ext cx="1417320" cy="0"/>
            </a:xfrm>
            <a:custGeom>
              <a:avLst/>
              <a:gdLst/>
              <a:ahLst/>
              <a:cxnLst/>
              <a:rect l="l" t="t" r="r" b="b"/>
              <a:pathLst>
                <a:path w="1417320">
                  <a:moveTo>
                    <a:pt x="0" y="0"/>
                  </a:moveTo>
                  <a:lnTo>
                    <a:pt x="1416784" y="0"/>
                  </a:lnTo>
                </a:path>
              </a:pathLst>
            </a:custGeom>
            <a:ln w="8093">
              <a:solidFill>
                <a:srgbClr val="2A6C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961028" y="3601306"/>
              <a:ext cx="1417320" cy="0"/>
            </a:xfrm>
            <a:custGeom>
              <a:avLst/>
              <a:gdLst/>
              <a:ahLst/>
              <a:cxnLst/>
              <a:rect l="l" t="t" r="r" b="b"/>
              <a:pathLst>
                <a:path w="1417320">
                  <a:moveTo>
                    <a:pt x="0" y="0"/>
                  </a:moveTo>
                  <a:lnTo>
                    <a:pt x="1416784" y="0"/>
                  </a:lnTo>
                </a:path>
              </a:pathLst>
            </a:custGeom>
            <a:ln w="8093">
              <a:solidFill>
                <a:srgbClr val="2A6C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377813" y="3601306"/>
              <a:ext cx="1417320" cy="0"/>
            </a:xfrm>
            <a:custGeom>
              <a:avLst/>
              <a:gdLst/>
              <a:ahLst/>
              <a:cxnLst/>
              <a:rect l="l" t="t" r="r" b="b"/>
              <a:pathLst>
                <a:path w="1417320">
                  <a:moveTo>
                    <a:pt x="0" y="0"/>
                  </a:moveTo>
                  <a:lnTo>
                    <a:pt x="1416784" y="0"/>
                  </a:lnTo>
                </a:path>
              </a:pathLst>
            </a:custGeom>
            <a:ln w="8093">
              <a:solidFill>
                <a:srgbClr val="2A6C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324144" y="3238663"/>
            <a:ext cx="3115310" cy="297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50" b="1" dirty="0">
                <a:solidFill>
                  <a:srgbClr val="296BB8"/>
                </a:solidFill>
                <a:latin typeface="URWDIN-Demi"/>
                <a:cs typeface="URWDIN-Demi"/>
              </a:rPr>
              <a:t>Underlying</a:t>
            </a:r>
            <a:r>
              <a:rPr sz="1750" b="1" spc="85" dirty="0">
                <a:solidFill>
                  <a:srgbClr val="296BB8"/>
                </a:solidFill>
                <a:latin typeface="URWDIN-Demi"/>
                <a:cs typeface="URWDIN-Demi"/>
              </a:rPr>
              <a:t> </a:t>
            </a:r>
            <a:r>
              <a:rPr sz="1750" b="1" dirty="0">
                <a:solidFill>
                  <a:srgbClr val="296BB8"/>
                </a:solidFill>
                <a:latin typeface="URWDIN-Demi"/>
                <a:cs typeface="URWDIN-Demi"/>
              </a:rPr>
              <a:t>revenue</a:t>
            </a:r>
            <a:r>
              <a:rPr sz="1750" b="1" spc="85" dirty="0">
                <a:solidFill>
                  <a:srgbClr val="296BB8"/>
                </a:solidFill>
                <a:latin typeface="URWDIN-Demi"/>
                <a:cs typeface="URWDIN-Demi"/>
              </a:rPr>
              <a:t> </a:t>
            </a:r>
            <a:r>
              <a:rPr sz="1750" b="1" spc="-10" dirty="0">
                <a:solidFill>
                  <a:srgbClr val="296BB8"/>
                </a:solidFill>
                <a:latin typeface="URWDIN-Demi"/>
                <a:cs typeface="URWDIN-Demi"/>
              </a:rPr>
              <a:t>($million)</a:t>
            </a:r>
            <a:endParaRPr sz="1750">
              <a:latin typeface="URWDIN-Demi"/>
              <a:cs typeface="URWDIN-Dem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979305" y="3238663"/>
            <a:ext cx="546735" cy="297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50" b="1" spc="-20" dirty="0">
                <a:solidFill>
                  <a:srgbClr val="296BB8"/>
                </a:solidFill>
                <a:latin typeface="URWDIN-Demi"/>
                <a:cs typeface="URWDIN-Demi"/>
              </a:rPr>
              <a:t>1H22</a:t>
            </a:r>
            <a:endParaRPr sz="1750">
              <a:latin typeface="URWDIN-Demi"/>
              <a:cs typeface="URWDIN-Dem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396087" y="3238663"/>
            <a:ext cx="546735" cy="297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50" b="1" spc="-20" dirty="0">
                <a:solidFill>
                  <a:srgbClr val="296BB8"/>
                </a:solidFill>
                <a:latin typeface="URWDIN-Demi"/>
                <a:cs typeface="URWDIN-Demi"/>
              </a:rPr>
              <a:t>1H23</a:t>
            </a:r>
            <a:endParaRPr sz="1750">
              <a:latin typeface="URWDIN-Demi"/>
              <a:cs typeface="URWDIN-Dem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558076" y="3238663"/>
            <a:ext cx="1056640" cy="297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50" b="1" dirty="0">
                <a:solidFill>
                  <a:srgbClr val="296BB8"/>
                </a:solidFill>
                <a:latin typeface="URWDIN-Demi"/>
                <a:cs typeface="URWDIN-Demi"/>
              </a:rPr>
              <a:t>Change</a:t>
            </a:r>
            <a:r>
              <a:rPr sz="1750" b="1" spc="50" dirty="0">
                <a:solidFill>
                  <a:srgbClr val="296BB8"/>
                </a:solidFill>
                <a:latin typeface="URWDIN-Demi"/>
                <a:cs typeface="URWDIN-Demi"/>
              </a:rPr>
              <a:t> </a:t>
            </a:r>
            <a:r>
              <a:rPr sz="1750" b="1" spc="-50" dirty="0">
                <a:solidFill>
                  <a:srgbClr val="296BB8"/>
                </a:solidFill>
                <a:latin typeface="URWDIN-Demi"/>
                <a:cs typeface="URWDIN-Demi"/>
              </a:rPr>
              <a:t>%</a:t>
            </a:r>
            <a:endParaRPr sz="1750">
              <a:latin typeface="URWDIN-Demi"/>
              <a:cs typeface="URWDIN-Dem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866600" y="3615641"/>
            <a:ext cx="439420" cy="297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1750" spc="-25" dirty="0">
                <a:solidFill>
                  <a:srgbClr val="404040"/>
                </a:solidFill>
                <a:latin typeface="URWDIN-Light"/>
                <a:cs typeface="URWDIN-Light"/>
              </a:rPr>
              <a:t>19%</a:t>
            </a:r>
            <a:endParaRPr sz="1750">
              <a:latin typeface="URWDIN-Light"/>
              <a:cs typeface="URWDIN-Ligh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29294" y="3542195"/>
            <a:ext cx="2870835" cy="71691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1750" dirty="0">
                <a:solidFill>
                  <a:srgbClr val="404040"/>
                </a:solidFill>
                <a:latin typeface="URWDIN-Light"/>
                <a:cs typeface="URWDIN-Light"/>
              </a:rPr>
              <a:t>Product</a:t>
            </a:r>
            <a:r>
              <a:rPr sz="1750" spc="1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50" spc="-10" dirty="0">
                <a:solidFill>
                  <a:srgbClr val="404040"/>
                </a:solidFill>
                <a:latin typeface="URWDIN-Light"/>
                <a:cs typeface="URWDIN-Light"/>
              </a:rPr>
              <a:t>revenue</a:t>
            </a:r>
            <a:endParaRPr sz="1750">
              <a:latin typeface="URWDIN-Light"/>
              <a:cs typeface="URWDIN-Light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750" dirty="0">
                <a:solidFill>
                  <a:srgbClr val="404040"/>
                </a:solidFill>
                <a:latin typeface="URWDIN-Light"/>
                <a:cs typeface="URWDIN-Light"/>
              </a:rPr>
              <a:t>Milestone</a:t>
            </a:r>
            <a:r>
              <a:rPr sz="175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5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7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50" dirty="0">
                <a:solidFill>
                  <a:srgbClr val="404040"/>
                </a:solidFill>
                <a:latin typeface="URWDIN-Light"/>
                <a:cs typeface="URWDIN-Light"/>
              </a:rPr>
              <a:t>other</a:t>
            </a:r>
            <a:r>
              <a:rPr sz="17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750" spc="-10" dirty="0">
                <a:solidFill>
                  <a:srgbClr val="404040"/>
                </a:solidFill>
                <a:latin typeface="URWDIN-Light"/>
                <a:cs typeface="URWDIN-Light"/>
              </a:rPr>
              <a:t>revenue</a:t>
            </a:r>
            <a:endParaRPr sz="1750">
              <a:latin typeface="URWDIN-Light"/>
              <a:cs typeface="URWDIN-Ligh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086074" y="3542195"/>
            <a:ext cx="333375" cy="71691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1750" spc="-25" dirty="0">
                <a:solidFill>
                  <a:srgbClr val="404040"/>
                </a:solidFill>
                <a:latin typeface="URWDIN-Light"/>
                <a:cs typeface="URWDIN-Light"/>
              </a:rPr>
              <a:t>5.9</a:t>
            </a:r>
            <a:endParaRPr sz="1750">
              <a:latin typeface="URWDIN-Light"/>
              <a:cs typeface="URWDIN-Light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750" spc="-25" dirty="0">
                <a:solidFill>
                  <a:srgbClr val="404040"/>
                </a:solidFill>
                <a:latin typeface="URWDIN-Light"/>
                <a:cs typeface="URWDIN-Light"/>
              </a:rPr>
              <a:t>0.1</a:t>
            </a:r>
            <a:endParaRPr sz="1750">
              <a:latin typeface="URWDIN-Light"/>
              <a:cs typeface="URWDIN-Ligh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502403" y="3542195"/>
            <a:ext cx="334645" cy="71691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1750" spc="-25" dirty="0">
                <a:solidFill>
                  <a:srgbClr val="404040"/>
                </a:solidFill>
                <a:latin typeface="URW DIN"/>
                <a:cs typeface="URW DIN"/>
              </a:rPr>
              <a:t>7.0</a:t>
            </a:r>
            <a:endParaRPr sz="1750">
              <a:latin typeface="URW DIN"/>
              <a:cs typeface="URW DI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750" spc="-25" dirty="0">
                <a:solidFill>
                  <a:srgbClr val="404040"/>
                </a:solidFill>
                <a:latin typeface="URW DIN"/>
                <a:cs typeface="URW DIN"/>
              </a:rPr>
              <a:t>0.6</a:t>
            </a:r>
            <a:endParaRPr sz="1750">
              <a:latin typeface="URW DIN"/>
              <a:cs typeface="URW DI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031853" y="3961109"/>
            <a:ext cx="108585" cy="297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1750" spc="15" dirty="0">
                <a:solidFill>
                  <a:srgbClr val="404040"/>
                </a:solidFill>
                <a:latin typeface="URWDIN-Light"/>
                <a:cs typeface="URWDIN-Light"/>
              </a:rPr>
              <a:t>-</a:t>
            </a:r>
            <a:endParaRPr sz="1750">
              <a:latin typeface="URWDIN-Light"/>
              <a:cs typeface="URWDIN-Light"/>
            </a:endParaRPr>
          </a:p>
        </p:txBody>
      </p:sp>
      <p:graphicFrame>
        <p:nvGraphicFramePr>
          <p:cNvPr id="29" name="object 29"/>
          <p:cNvGraphicFramePr>
            <a:graphicFrameLocks noGrp="1"/>
          </p:cNvGraphicFramePr>
          <p:nvPr/>
        </p:nvGraphicFramePr>
        <p:xfrm>
          <a:off x="1259123" y="4292384"/>
          <a:ext cx="12273278" cy="1827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44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6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66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8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718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50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Pain</a:t>
                      </a:r>
                      <a:r>
                        <a:rPr sz="1750" spc="60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 </a:t>
                      </a: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Management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31115" marB="0">
                    <a:lnT w="6350">
                      <a:solidFill>
                        <a:srgbClr val="2A6CB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545465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50" spc="-25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6.0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31115" marB="0">
                    <a:lnT w="6350">
                      <a:solidFill>
                        <a:srgbClr val="2A6CB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50" spc="-25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7.6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31115" marB="0">
                    <a:lnT w="6350">
                      <a:solidFill>
                        <a:srgbClr val="2A6CB8"/>
                      </a:solidFill>
                      <a:prstDash val="solid"/>
                    </a:lnT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50" spc="-25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27%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31115" marB="0">
                    <a:lnT w="6350">
                      <a:solidFill>
                        <a:srgbClr val="2A6CB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939"/>
                        </a:lnSpc>
                      </a:pPr>
                      <a:r>
                        <a:rPr sz="1950" dirty="0">
                          <a:latin typeface="Times New Roman"/>
                          <a:cs typeface="Times New Roman"/>
                        </a:rPr>
                        <a:t>•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Respiratory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marR="54610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750" spc="-25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3.4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750" spc="-25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6.2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38735" marB="0"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750" spc="-25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81%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Other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marR="54610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750" spc="-25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0.2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750" spc="-25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0.1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38735" marB="0"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750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-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950" dirty="0">
                          <a:latin typeface="Times New Roman"/>
                          <a:cs typeface="Times New Roman"/>
                        </a:rPr>
                        <a:t>•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50" spc="-10" dirty="0">
                          <a:solidFill>
                            <a:srgbClr val="FFFFFF"/>
                          </a:solidFill>
                          <a:latin typeface="URWDIN-Medium"/>
                          <a:cs typeface="URWDIN-Medium"/>
                        </a:rPr>
                        <a:t>Group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31115" marB="0">
                    <a:solidFill>
                      <a:srgbClr val="296BB8"/>
                    </a:solidFill>
                  </a:tcPr>
                </a:tc>
                <a:tc>
                  <a:txBody>
                    <a:bodyPr/>
                    <a:lstStyle/>
                    <a:p>
                      <a:pPr marR="54610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50" spc="-25" dirty="0">
                          <a:solidFill>
                            <a:srgbClr val="FFFFFF"/>
                          </a:solidFill>
                          <a:latin typeface="URWDIN-Medium"/>
                          <a:cs typeface="URWDIN-Medium"/>
                        </a:rPr>
                        <a:t>9.6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31115" marB="0">
                    <a:solidFill>
                      <a:srgbClr val="296B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50" spc="-10" dirty="0">
                          <a:solidFill>
                            <a:srgbClr val="FFFFFF"/>
                          </a:solidFill>
                          <a:latin typeface="URWDIN-Medium"/>
                          <a:cs typeface="URWDIN-Medium"/>
                        </a:rPr>
                        <a:t>13.9</a:t>
                      </a:r>
                      <a:r>
                        <a:rPr sz="1575" spc="-15" baseline="31746" dirty="0">
                          <a:solidFill>
                            <a:srgbClr val="FFFFFF"/>
                          </a:solidFill>
                          <a:latin typeface="URWDIN-Medium"/>
                          <a:cs typeface="URWDIN-Medium"/>
                        </a:rPr>
                        <a:t>1</a:t>
                      </a:r>
                      <a:endParaRPr sz="1575" baseline="31746">
                        <a:latin typeface="URWDIN-Medium"/>
                        <a:cs typeface="URWDIN-Medium"/>
                      </a:endParaRPr>
                    </a:p>
                  </a:txBody>
                  <a:tcPr marL="0" marR="0" marT="31115" marB="0">
                    <a:solidFill>
                      <a:srgbClr val="296B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50" spc="-25" dirty="0">
                          <a:solidFill>
                            <a:srgbClr val="FFFFFF"/>
                          </a:solidFill>
                          <a:latin typeface="URWDIN-Medium"/>
                          <a:cs typeface="URWDIN-Medium"/>
                        </a:rPr>
                        <a:t>45%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31115" marB="0">
                    <a:solidFill>
                      <a:srgbClr val="296BB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950" dirty="0">
                          <a:latin typeface="Times New Roman"/>
                          <a:cs typeface="Times New Roman"/>
                        </a:rPr>
                        <a:t>•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T="10795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0" name="object 30"/>
          <p:cNvGrpSpPr/>
          <p:nvPr/>
        </p:nvGrpSpPr>
        <p:grpSpPr>
          <a:xfrm>
            <a:off x="1673119" y="7534116"/>
            <a:ext cx="5009515" cy="1340485"/>
            <a:chOff x="1673119" y="7534116"/>
            <a:chExt cx="5009515" cy="1340485"/>
          </a:xfrm>
        </p:grpSpPr>
        <p:sp>
          <p:nvSpPr>
            <p:cNvPr id="31" name="object 31"/>
            <p:cNvSpPr/>
            <p:nvPr/>
          </p:nvSpPr>
          <p:spPr>
            <a:xfrm>
              <a:off x="2257449" y="8073000"/>
              <a:ext cx="444500" cy="749935"/>
            </a:xfrm>
            <a:custGeom>
              <a:avLst/>
              <a:gdLst/>
              <a:ahLst/>
              <a:cxnLst/>
              <a:rect l="l" t="t" r="r" b="b"/>
              <a:pathLst>
                <a:path w="444500" h="749934">
                  <a:moveTo>
                    <a:pt x="444248" y="0"/>
                  </a:moveTo>
                  <a:lnTo>
                    <a:pt x="0" y="0"/>
                  </a:lnTo>
                  <a:lnTo>
                    <a:pt x="0" y="749380"/>
                  </a:lnTo>
                  <a:lnTo>
                    <a:pt x="444248" y="749380"/>
                  </a:lnTo>
                  <a:lnTo>
                    <a:pt x="444248" y="0"/>
                  </a:lnTo>
                  <a:close/>
                </a:path>
              </a:pathLst>
            </a:custGeom>
            <a:solidFill>
              <a:srgbClr val="7394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808636" y="7837237"/>
              <a:ext cx="444500" cy="985519"/>
            </a:xfrm>
            <a:custGeom>
              <a:avLst/>
              <a:gdLst/>
              <a:ahLst/>
              <a:cxnLst/>
              <a:rect l="l" t="t" r="r" b="b"/>
              <a:pathLst>
                <a:path w="444500" h="985520">
                  <a:moveTo>
                    <a:pt x="444248" y="0"/>
                  </a:moveTo>
                  <a:lnTo>
                    <a:pt x="0" y="0"/>
                  </a:lnTo>
                  <a:lnTo>
                    <a:pt x="0" y="985142"/>
                  </a:lnTo>
                  <a:lnTo>
                    <a:pt x="444248" y="985142"/>
                  </a:lnTo>
                  <a:lnTo>
                    <a:pt x="444248" y="0"/>
                  </a:lnTo>
                  <a:close/>
                </a:path>
              </a:pathLst>
            </a:custGeom>
            <a:solidFill>
              <a:srgbClr val="2957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639533" y="7534116"/>
              <a:ext cx="444500" cy="1288415"/>
            </a:xfrm>
            <a:custGeom>
              <a:avLst/>
              <a:gdLst/>
              <a:ahLst/>
              <a:cxnLst/>
              <a:rect l="l" t="t" r="r" b="b"/>
              <a:pathLst>
                <a:path w="444500" h="1288415">
                  <a:moveTo>
                    <a:pt x="444248" y="0"/>
                  </a:moveTo>
                  <a:lnTo>
                    <a:pt x="0" y="0"/>
                  </a:lnTo>
                  <a:lnTo>
                    <a:pt x="0" y="1288264"/>
                  </a:lnTo>
                  <a:lnTo>
                    <a:pt x="444248" y="1288264"/>
                  </a:lnTo>
                  <a:lnTo>
                    <a:pt x="444248" y="0"/>
                  </a:lnTo>
                  <a:close/>
                </a:path>
              </a:pathLst>
            </a:custGeom>
            <a:solidFill>
              <a:srgbClr val="7394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190720" y="7584638"/>
              <a:ext cx="444500" cy="1238250"/>
            </a:xfrm>
            <a:custGeom>
              <a:avLst/>
              <a:gdLst/>
              <a:ahLst/>
              <a:cxnLst/>
              <a:rect l="l" t="t" r="r" b="b"/>
              <a:pathLst>
                <a:path w="444500" h="1238250">
                  <a:moveTo>
                    <a:pt x="444248" y="0"/>
                  </a:moveTo>
                  <a:lnTo>
                    <a:pt x="0" y="0"/>
                  </a:lnTo>
                  <a:lnTo>
                    <a:pt x="0" y="1237742"/>
                  </a:lnTo>
                  <a:lnTo>
                    <a:pt x="444248" y="1237742"/>
                  </a:lnTo>
                  <a:lnTo>
                    <a:pt x="444248" y="0"/>
                  </a:lnTo>
                  <a:close/>
                </a:path>
              </a:pathLst>
            </a:custGeom>
            <a:solidFill>
              <a:srgbClr val="2957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021627" y="8653977"/>
              <a:ext cx="444500" cy="168910"/>
            </a:xfrm>
            <a:custGeom>
              <a:avLst/>
              <a:gdLst/>
              <a:ahLst/>
              <a:cxnLst/>
              <a:rect l="l" t="t" r="r" b="b"/>
              <a:pathLst>
                <a:path w="444500" h="168909">
                  <a:moveTo>
                    <a:pt x="444248" y="0"/>
                  </a:moveTo>
                  <a:lnTo>
                    <a:pt x="0" y="0"/>
                  </a:lnTo>
                  <a:lnTo>
                    <a:pt x="0" y="168403"/>
                  </a:lnTo>
                  <a:lnTo>
                    <a:pt x="444248" y="168403"/>
                  </a:lnTo>
                  <a:lnTo>
                    <a:pt x="444248" y="0"/>
                  </a:lnTo>
                  <a:close/>
                </a:path>
              </a:pathLst>
            </a:custGeom>
            <a:solidFill>
              <a:srgbClr val="7394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572804" y="8275077"/>
              <a:ext cx="444500" cy="547370"/>
            </a:xfrm>
            <a:custGeom>
              <a:avLst/>
              <a:gdLst/>
              <a:ahLst/>
              <a:cxnLst/>
              <a:rect l="l" t="t" r="r" b="b"/>
              <a:pathLst>
                <a:path w="444500" h="547370">
                  <a:moveTo>
                    <a:pt x="444248" y="0"/>
                  </a:moveTo>
                  <a:lnTo>
                    <a:pt x="0" y="0"/>
                  </a:lnTo>
                  <a:lnTo>
                    <a:pt x="0" y="547302"/>
                  </a:lnTo>
                  <a:lnTo>
                    <a:pt x="444248" y="547302"/>
                  </a:lnTo>
                  <a:lnTo>
                    <a:pt x="444248" y="0"/>
                  </a:lnTo>
                  <a:close/>
                </a:path>
              </a:pathLst>
            </a:custGeom>
            <a:solidFill>
              <a:srgbClr val="2957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675341" y="8871775"/>
              <a:ext cx="5005070" cy="0"/>
            </a:xfrm>
            <a:custGeom>
              <a:avLst/>
              <a:gdLst/>
              <a:ahLst/>
              <a:cxnLst/>
              <a:rect l="l" t="t" r="r" b="b"/>
              <a:pathLst>
                <a:path w="5005070">
                  <a:moveTo>
                    <a:pt x="0" y="0"/>
                  </a:moveTo>
                  <a:lnTo>
                    <a:pt x="5004978" y="0"/>
                  </a:lnTo>
                </a:path>
              </a:pathLst>
            </a:custGeom>
            <a:ln w="4293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2373204" y="7826654"/>
            <a:ext cx="212725" cy="2336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b="1" spc="-25" dirty="0">
                <a:latin typeface="URWDIN-Demi"/>
                <a:cs typeface="URWDIN-Demi"/>
              </a:rPr>
              <a:t>89</a:t>
            </a:r>
            <a:endParaRPr sz="1350">
              <a:latin typeface="URWDIN-Demi"/>
              <a:cs typeface="URWDIN-Dem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877579" y="7571519"/>
            <a:ext cx="306705" cy="2336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b="1" spc="-25" dirty="0">
                <a:latin typeface="URWDIN-Demi"/>
                <a:cs typeface="URWDIN-Demi"/>
              </a:rPr>
              <a:t>117</a:t>
            </a:r>
            <a:endParaRPr sz="1350">
              <a:latin typeface="URWDIN-Demi"/>
              <a:cs typeface="URWDIN-Dem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796312" y="8938083"/>
            <a:ext cx="687070" cy="2336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i="1" spc="-10" dirty="0">
                <a:latin typeface="URWDIN-ThinItalic"/>
                <a:cs typeface="URWDIN-ThinItalic"/>
              </a:rPr>
              <a:t>Australia</a:t>
            </a:r>
            <a:endParaRPr sz="1350">
              <a:latin typeface="URWDIN-ThinItalic"/>
              <a:cs typeface="URWDIN-ThinItalic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259581" y="7346388"/>
            <a:ext cx="306705" cy="2336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b="1" spc="-25" dirty="0">
                <a:latin typeface="URWDIN-Demi"/>
                <a:cs typeface="URWDIN-Demi"/>
              </a:rPr>
              <a:t>147</a:t>
            </a:r>
            <a:endParaRPr sz="1350">
              <a:latin typeface="URWDIN-Demi"/>
              <a:cs typeface="URWDIN-Dem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708375" y="7296263"/>
            <a:ext cx="306705" cy="2336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b="1" spc="-25" dirty="0">
                <a:latin typeface="URWDIN-Demi"/>
                <a:cs typeface="URWDIN-Demi"/>
              </a:rPr>
              <a:t>153</a:t>
            </a:r>
            <a:endParaRPr sz="1350">
              <a:latin typeface="URWDIN-Demi"/>
              <a:cs typeface="URWDIN-Dem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314987" y="8938083"/>
            <a:ext cx="400685" cy="2336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i="1" spc="-25" dirty="0">
                <a:latin typeface="URWDIN-ThinItalic"/>
                <a:cs typeface="URWDIN-ThinItalic"/>
              </a:rPr>
              <a:t>ROW</a:t>
            </a:r>
            <a:endParaRPr sz="1350">
              <a:latin typeface="URWDIN-ThinItalic"/>
              <a:cs typeface="URWDIN-ThinItalic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137380" y="8422608"/>
            <a:ext cx="212725" cy="2336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b="1" spc="-25" dirty="0">
                <a:latin typeface="URWDIN-Demi"/>
                <a:cs typeface="URWDIN-Demi"/>
              </a:rPr>
              <a:t>20</a:t>
            </a:r>
            <a:endParaRPr sz="1350">
              <a:latin typeface="URWDIN-Demi"/>
              <a:cs typeface="URWDIN-Dem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688585" y="8047969"/>
            <a:ext cx="212725" cy="2336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b="1" spc="-25" dirty="0">
                <a:latin typeface="URWDIN-Demi"/>
                <a:cs typeface="URWDIN-Demi"/>
              </a:rPr>
              <a:t>65</a:t>
            </a:r>
            <a:endParaRPr sz="1350">
              <a:latin typeface="URWDIN-Demi"/>
              <a:cs typeface="URWDIN-Dem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372962" y="9252031"/>
            <a:ext cx="46672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-20" dirty="0">
                <a:latin typeface="URWDIN-Medium"/>
                <a:cs typeface="URWDIN-Medium"/>
              </a:rPr>
              <a:t>1H22</a:t>
            </a:r>
            <a:endParaRPr sz="1500">
              <a:latin typeface="URWDIN-Medium"/>
              <a:cs typeface="URWDIN-Medium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6139561" y="7337560"/>
            <a:ext cx="5950585" cy="2141220"/>
            <a:chOff x="6139561" y="7337560"/>
            <a:chExt cx="5950585" cy="2141220"/>
          </a:xfrm>
        </p:grpSpPr>
        <p:sp>
          <p:nvSpPr>
            <p:cNvPr id="48" name="object 48"/>
            <p:cNvSpPr/>
            <p:nvPr/>
          </p:nvSpPr>
          <p:spPr>
            <a:xfrm>
              <a:off x="6139561" y="9301968"/>
              <a:ext cx="177165" cy="177165"/>
            </a:xfrm>
            <a:custGeom>
              <a:avLst/>
              <a:gdLst/>
              <a:ahLst/>
              <a:cxnLst/>
              <a:rect l="l" t="t" r="r" b="b"/>
              <a:pathLst>
                <a:path w="177164" h="177165">
                  <a:moveTo>
                    <a:pt x="176727" y="0"/>
                  </a:moveTo>
                  <a:lnTo>
                    <a:pt x="0" y="0"/>
                  </a:lnTo>
                  <a:lnTo>
                    <a:pt x="0" y="176727"/>
                  </a:lnTo>
                  <a:lnTo>
                    <a:pt x="176727" y="176727"/>
                  </a:lnTo>
                  <a:lnTo>
                    <a:pt x="176727" y="0"/>
                  </a:lnTo>
                  <a:close/>
                </a:path>
              </a:pathLst>
            </a:custGeom>
            <a:solidFill>
              <a:srgbClr val="7394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957662" y="9301968"/>
              <a:ext cx="177165" cy="177165"/>
            </a:xfrm>
            <a:custGeom>
              <a:avLst/>
              <a:gdLst/>
              <a:ahLst/>
              <a:cxnLst/>
              <a:rect l="l" t="t" r="r" b="b"/>
              <a:pathLst>
                <a:path w="177165" h="177165">
                  <a:moveTo>
                    <a:pt x="176727" y="0"/>
                  </a:moveTo>
                  <a:lnTo>
                    <a:pt x="0" y="0"/>
                  </a:lnTo>
                  <a:lnTo>
                    <a:pt x="0" y="176727"/>
                  </a:lnTo>
                  <a:lnTo>
                    <a:pt x="176727" y="176727"/>
                  </a:lnTo>
                  <a:lnTo>
                    <a:pt x="176727" y="0"/>
                  </a:lnTo>
                  <a:close/>
                </a:path>
              </a:pathLst>
            </a:custGeom>
            <a:solidFill>
              <a:srgbClr val="2957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873622" y="7339783"/>
              <a:ext cx="0" cy="1804670"/>
            </a:xfrm>
            <a:custGeom>
              <a:avLst/>
              <a:gdLst/>
              <a:ahLst/>
              <a:cxnLst/>
              <a:rect l="l" t="t" r="r" b="b"/>
              <a:pathLst>
                <a:path h="1804670">
                  <a:moveTo>
                    <a:pt x="0" y="1804458"/>
                  </a:moveTo>
                  <a:lnTo>
                    <a:pt x="0" y="0"/>
                  </a:lnTo>
                </a:path>
              </a:pathLst>
            </a:custGeom>
            <a:ln w="3821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082697" y="8871776"/>
              <a:ext cx="5005070" cy="0"/>
            </a:xfrm>
            <a:custGeom>
              <a:avLst/>
              <a:gdLst/>
              <a:ahLst/>
              <a:cxnLst/>
              <a:rect l="l" t="t" r="r" b="b"/>
              <a:pathLst>
                <a:path w="5005070">
                  <a:moveTo>
                    <a:pt x="0" y="0"/>
                  </a:moveTo>
                  <a:lnTo>
                    <a:pt x="5004978" y="0"/>
                  </a:lnTo>
                </a:path>
              </a:pathLst>
            </a:custGeom>
            <a:ln w="4293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7188548" y="8844701"/>
            <a:ext cx="716915" cy="66294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59385">
              <a:lnSpc>
                <a:spcPct val="100000"/>
              </a:lnSpc>
              <a:spcBef>
                <a:spcPts val="860"/>
              </a:spcBef>
            </a:pPr>
            <a:r>
              <a:rPr sz="1350" i="1" spc="-10" dirty="0">
                <a:latin typeface="URWDIN-ThinItalic"/>
                <a:cs typeface="URWDIN-ThinItalic"/>
              </a:rPr>
              <a:t>Europe</a:t>
            </a:r>
            <a:endParaRPr sz="1350">
              <a:latin typeface="URWDIN-ThinItalic"/>
              <a:cs typeface="URWDIN-ThinItalic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sz="1500" spc="-20" dirty="0">
                <a:latin typeface="URWDIN-Medium"/>
                <a:cs typeface="URWDIN-Medium"/>
              </a:rPr>
              <a:t>1H23</a:t>
            </a:r>
            <a:endParaRPr sz="1500">
              <a:latin typeface="URWDIN-Medium"/>
              <a:cs typeface="URWDIN-Medium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696260" y="7689412"/>
            <a:ext cx="295275" cy="261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25" dirty="0">
                <a:latin typeface="URWDIN-Demi"/>
                <a:cs typeface="URWDIN-Demi"/>
              </a:rPr>
              <a:t>1.6</a:t>
            </a:r>
            <a:endParaRPr sz="1550">
              <a:latin typeface="URWDIN-Demi"/>
              <a:cs typeface="URWDIN-Dem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9173189" y="7220929"/>
            <a:ext cx="295275" cy="261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25" dirty="0">
                <a:latin typeface="URWDIN-Demi"/>
                <a:cs typeface="URWDIN-Demi"/>
              </a:rPr>
              <a:t>2.5</a:t>
            </a:r>
            <a:endParaRPr sz="1550">
              <a:latin typeface="URWDIN-Demi"/>
              <a:cs typeface="URWDIN-Dem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8665736" y="7496462"/>
            <a:ext cx="833119" cy="1309370"/>
            <a:chOff x="8665736" y="7496462"/>
            <a:chExt cx="833119" cy="1309370"/>
          </a:xfrm>
        </p:grpSpPr>
        <p:sp>
          <p:nvSpPr>
            <p:cNvPr id="56" name="object 56"/>
            <p:cNvSpPr/>
            <p:nvPr/>
          </p:nvSpPr>
          <p:spPr>
            <a:xfrm>
              <a:off x="8665736" y="7967652"/>
              <a:ext cx="356235" cy="838200"/>
            </a:xfrm>
            <a:custGeom>
              <a:avLst/>
              <a:gdLst/>
              <a:ahLst/>
              <a:cxnLst/>
              <a:rect l="l" t="t" r="r" b="b"/>
              <a:pathLst>
                <a:path w="356234" h="838200">
                  <a:moveTo>
                    <a:pt x="355758" y="0"/>
                  </a:moveTo>
                  <a:lnTo>
                    <a:pt x="0" y="0"/>
                  </a:lnTo>
                  <a:lnTo>
                    <a:pt x="0" y="837670"/>
                  </a:lnTo>
                  <a:lnTo>
                    <a:pt x="355758" y="837670"/>
                  </a:lnTo>
                  <a:lnTo>
                    <a:pt x="355758" y="0"/>
                  </a:lnTo>
                  <a:close/>
                </a:path>
              </a:pathLst>
            </a:custGeom>
            <a:solidFill>
              <a:srgbClr val="7394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142601" y="7496462"/>
              <a:ext cx="356235" cy="1309370"/>
            </a:xfrm>
            <a:custGeom>
              <a:avLst/>
              <a:gdLst/>
              <a:ahLst/>
              <a:cxnLst/>
              <a:rect l="l" t="t" r="r" b="b"/>
              <a:pathLst>
                <a:path w="356234" h="1309370">
                  <a:moveTo>
                    <a:pt x="355748" y="0"/>
                  </a:moveTo>
                  <a:lnTo>
                    <a:pt x="0" y="0"/>
                  </a:lnTo>
                  <a:lnTo>
                    <a:pt x="0" y="1308860"/>
                  </a:lnTo>
                  <a:lnTo>
                    <a:pt x="355748" y="1308860"/>
                  </a:lnTo>
                  <a:lnTo>
                    <a:pt x="355748" y="0"/>
                  </a:lnTo>
                  <a:close/>
                </a:path>
              </a:pathLst>
            </a:custGeom>
            <a:solidFill>
              <a:srgbClr val="2957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8741103" y="8937910"/>
            <a:ext cx="687070" cy="2336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i="1" spc="-10" dirty="0">
                <a:latin typeface="URWDIN-ThinItalic"/>
                <a:cs typeface="URWDIN-ThinItalic"/>
              </a:rPr>
              <a:t>Australia</a:t>
            </a:r>
            <a:endParaRPr sz="1350">
              <a:latin typeface="URWDIN-ThinItalic"/>
              <a:cs typeface="URWDIN-ThinItalic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711495" y="7972566"/>
            <a:ext cx="295275" cy="261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25" dirty="0">
                <a:latin typeface="URWDIN-Demi"/>
                <a:cs typeface="URWDIN-Demi"/>
              </a:rPr>
              <a:t>1.1</a:t>
            </a:r>
            <a:endParaRPr sz="1550">
              <a:latin typeface="URWDIN-Demi"/>
              <a:cs typeface="URWDIN-Dem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234567" y="8310029"/>
            <a:ext cx="295275" cy="261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25" dirty="0">
                <a:latin typeface="URWDIN-Demi"/>
                <a:cs typeface="URWDIN-Demi"/>
              </a:rPr>
              <a:t>0.4</a:t>
            </a:r>
            <a:endParaRPr sz="1550">
              <a:latin typeface="URWDIN-Demi"/>
              <a:cs typeface="URWDIN-Demi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7204116" y="8226943"/>
            <a:ext cx="833119" cy="575945"/>
            <a:chOff x="7204116" y="8226943"/>
            <a:chExt cx="833119" cy="575945"/>
          </a:xfrm>
        </p:grpSpPr>
        <p:sp>
          <p:nvSpPr>
            <p:cNvPr id="62" name="object 62"/>
            <p:cNvSpPr/>
            <p:nvPr/>
          </p:nvSpPr>
          <p:spPr>
            <a:xfrm>
              <a:off x="7204116" y="8593424"/>
              <a:ext cx="356235" cy="209550"/>
            </a:xfrm>
            <a:custGeom>
              <a:avLst/>
              <a:gdLst/>
              <a:ahLst/>
              <a:cxnLst/>
              <a:rect l="l" t="t" r="r" b="b"/>
              <a:pathLst>
                <a:path w="356234" h="209550">
                  <a:moveTo>
                    <a:pt x="355758" y="0"/>
                  </a:moveTo>
                  <a:lnTo>
                    <a:pt x="0" y="0"/>
                  </a:lnTo>
                  <a:lnTo>
                    <a:pt x="0" y="209417"/>
                  </a:lnTo>
                  <a:lnTo>
                    <a:pt x="355758" y="209417"/>
                  </a:lnTo>
                  <a:lnTo>
                    <a:pt x="355758" y="0"/>
                  </a:lnTo>
                  <a:close/>
                </a:path>
              </a:pathLst>
            </a:custGeom>
            <a:solidFill>
              <a:srgbClr val="7394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7680970" y="8226943"/>
              <a:ext cx="356235" cy="575945"/>
            </a:xfrm>
            <a:custGeom>
              <a:avLst/>
              <a:gdLst/>
              <a:ahLst/>
              <a:cxnLst/>
              <a:rect l="l" t="t" r="r" b="b"/>
              <a:pathLst>
                <a:path w="356234" h="575945">
                  <a:moveTo>
                    <a:pt x="355758" y="0"/>
                  </a:moveTo>
                  <a:lnTo>
                    <a:pt x="0" y="0"/>
                  </a:lnTo>
                  <a:lnTo>
                    <a:pt x="0" y="575898"/>
                  </a:lnTo>
                  <a:lnTo>
                    <a:pt x="355758" y="575898"/>
                  </a:lnTo>
                  <a:lnTo>
                    <a:pt x="355758" y="0"/>
                  </a:lnTo>
                  <a:close/>
                </a:path>
              </a:pathLst>
            </a:custGeom>
            <a:solidFill>
              <a:srgbClr val="2957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10524431" y="7221017"/>
            <a:ext cx="295275" cy="261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25" dirty="0">
                <a:latin typeface="URWDIN-Demi"/>
                <a:cs typeface="URWDIN-Demi"/>
              </a:rPr>
              <a:t>2.5</a:t>
            </a:r>
            <a:endParaRPr sz="1550">
              <a:latin typeface="URWDIN-Demi"/>
              <a:cs typeface="URWDIN-Dem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0047502" y="7909302"/>
            <a:ext cx="295275" cy="261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25" dirty="0">
                <a:latin typeface="URWDIN-Demi"/>
                <a:cs typeface="URWDIN-Demi"/>
              </a:rPr>
              <a:t>1.2</a:t>
            </a:r>
            <a:endParaRPr sz="1550">
              <a:latin typeface="URWDIN-Demi"/>
              <a:cs typeface="URWDIN-Demi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10017045" y="7493981"/>
            <a:ext cx="2042795" cy="1311910"/>
            <a:chOff x="10017045" y="7493981"/>
            <a:chExt cx="2042795" cy="1311910"/>
          </a:xfrm>
        </p:grpSpPr>
        <p:sp>
          <p:nvSpPr>
            <p:cNvPr id="67" name="object 67"/>
            <p:cNvSpPr/>
            <p:nvPr/>
          </p:nvSpPr>
          <p:spPr>
            <a:xfrm>
              <a:off x="10017045" y="8177070"/>
              <a:ext cx="356235" cy="628650"/>
            </a:xfrm>
            <a:custGeom>
              <a:avLst/>
              <a:gdLst/>
              <a:ahLst/>
              <a:cxnLst/>
              <a:rect l="l" t="t" r="r" b="b"/>
              <a:pathLst>
                <a:path w="356234" h="628650">
                  <a:moveTo>
                    <a:pt x="355758" y="0"/>
                  </a:moveTo>
                  <a:lnTo>
                    <a:pt x="0" y="0"/>
                  </a:lnTo>
                  <a:lnTo>
                    <a:pt x="0" y="628253"/>
                  </a:lnTo>
                  <a:lnTo>
                    <a:pt x="355758" y="628253"/>
                  </a:lnTo>
                  <a:lnTo>
                    <a:pt x="355758" y="0"/>
                  </a:lnTo>
                  <a:close/>
                </a:path>
              </a:pathLst>
            </a:custGeom>
            <a:solidFill>
              <a:srgbClr val="7394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0493911" y="7493981"/>
              <a:ext cx="356235" cy="1309370"/>
            </a:xfrm>
            <a:custGeom>
              <a:avLst/>
              <a:gdLst/>
              <a:ahLst/>
              <a:cxnLst/>
              <a:rect l="l" t="t" r="r" b="b"/>
              <a:pathLst>
                <a:path w="356234" h="1309370">
                  <a:moveTo>
                    <a:pt x="355748" y="0"/>
                  </a:moveTo>
                  <a:lnTo>
                    <a:pt x="0" y="0"/>
                  </a:lnTo>
                  <a:lnTo>
                    <a:pt x="0" y="1308860"/>
                  </a:lnTo>
                  <a:lnTo>
                    <a:pt x="355748" y="1308860"/>
                  </a:lnTo>
                  <a:lnTo>
                    <a:pt x="355748" y="0"/>
                  </a:lnTo>
                  <a:close/>
                </a:path>
              </a:pathLst>
            </a:custGeom>
            <a:solidFill>
              <a:srgbClr val="2957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1226831" y="8752969"/>
              <a:ext cx="356235" cy="52705"/>
            </a:xfrm>
            <a:custGeom>
              <a:avLst/>
              <a:gdLst/>
              <a:ahLst/>
              <a:cxnLst/>
              <a:rect l="l" t="t" r="r" b="b"/>
              <a:pathLst>
                <a:path w="356234" h="52704">
                  <a:moveTo>
                    <a:pt x="355758" y="0"/>
                  </a:moveTo>
                  <a:lnTo>
                    <a:pt x="0" y="0"/>
                  </a:lnTo>
                  <a:lnTo>
                    <a:pt x="0" y="52354"/>
                  </a:lnTo>
                  <a:lnTo>
                    <a:pt x="355758" y="52354"/>
                  </a:lnTo>
                  <a:lnTo>
                    <a:pt x="355758" y="0"/>
                  </a:lnTo>
                  <a:close/>
                </a:path>
              </a:pathLst>
            </a:custGeom>
            <a:solidFill>
              <a:srgbClr val="7394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1703685" y="8750487"/>
              <a:ext cx="356235" cy="52705"/>
            </a:xfrm>
            <a:custGeom>
              <a:avLst/>
              <a:gdLst/>
              <a:ahLst/>
              <a:cxnLst/>
              <a:rect l="l" t="t" r="r" b="b"/>
              <a:pathLst>
                <a:path w="356234" h="52704">
                  <a:moveTo>
                    <a:pt x="355758" y="0"/>
                  </a:moveTo>
                  <a:lnTo>
                    <a:pt x="0" y="0"/>
                  </a:lnTo>
                  <a:lnTo>
                    <a:pt x="0" y="52354"/>
                  </a:lnTo>
                  <a:lnTo>
                    <a:pt x="355758" y="52354"/>
                  </a:lnTo>
                  <a:lnTo>
                    <a:pt x="355758" y="0"/>
                  </a:lnTo>
                  <a:close/>
                </a:path>
              </a:pathLst>
            </a:custGeom>
            <a:solidFill>
              <a:srgbClr val="4F75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10258831" y="8937910"/>
            <a:ext cx="349250" cy="2336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i="1" spc="-25" dirty="0">
                <a:latin typeface="URWDIN-ThinItalic"/>
                <a:cs typeface="URWDIN-ThinItalic"/>
              </a:rPr>
              <a:t>USA</a:t>
            </a:r>
            <a:endParaRPr sz="1350">
              <a:latin typeface="URWDIN-ThinItalic"/>
              <a:cs typeface="URWDIN-ThinItalic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1257284" y="8478438"/>
            <a:ext cx="772160" cy="693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88950" algn="l"/>
              </a:tabLst>
            </a:pPr>
            <a:r>
              <a:rPr sz="1550" b="1" spc="-25" dirty="0">
                <a:latin typeface="URWDIN-Demi"/>
                <a:cs typeface="URWDIN-Demi"/>
              </a:rPr>
              <a:t>0.1</a:t>
            </a:r>
            <a:r>
              <a:rPr sz="1550" b="1" dirty="0">
                <a:latin typeface="URWDIN-Demi"/>
                <a:cs typeface="URWDIN-Demi"/>
              </a:rPr>
              <a:t>	</a:t>
            </a:r>
            <a:r>
              <a:rPr sz="1550" b="1" spc="-25" dirty="0">
                <a:latin typeface="URWDIN-Demi"/>
                <a:cs typeface="URWDIN-Demi"/>
              </a:rPr>
              <a:t>0.1</a:t>
            </a:r>
            <a:endParaRPr sz="1550">
              <a:latin typeface="URWDIN-Demi"/>
              <a:cs typeface="URWDIN-Demi"/>
            </a:endParaRPr>
          </a:p>
          <a:p>
            <a:pPr marL="193675">
              <a:lnSpc>
                <a:spcPct val="100000"/>
              </a:lnSpc>
              <a:spcBef>
                <a:spcPts val="1775"/>
              </a:spcBef>
            </a:pPr>
            <a:r>
              <a:rPr sz="1350" i="1" spc="-25" dirty="0">
                <a:latin typeface="URWDIN-ThinItalic"/>
                <a:cs typeface="URWDIN-ThinItalic"/>
              </a:rPr>
              <a:t>ROW</a:t>
            </a:r>
            <a:endParaRPr sz="1350">
              <a:latin typeface="URWDIN-ThinItalic"/>
              <a:cs typeface="URWDIN-ThinItalic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2444933" y="8937910"/>
            <a:ext cx="647065" cy="2336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1350" i="1" spc="-10" dirty="0">
                <a:latin typeface="URWDIN-ThinItalic"/>
                <a:cs typeface="URWDIN-ThinItalic"/>
              </a:rPr>
              <a:t>Europe</a:t>
            </a:r>
            <a:r>
              <a:rPr sz="825" i="1" spc="-15" baseline="75757" dirty="0">
                <a:solidFill>
                  <a:srgbClr val="404040"/>
                </a:solidFill>
                <a:latin typeface="URWDIN-LightItalic"/>
                <a:cs typeface="URWDIN-LightItalic"/>
              </a:rPr>
              <a:t>1</a:t>
            </a:r>
            <a:endParaRPr sz="825" baseline="75757">
              <a:latin typeface="URWDIN-LightItalic"/>
              <a:cs typeface="URWDIN-LightItal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8253" y="2617721"/>
            <a:ext cx="18848070" cy="7476490"/>
            <a:chOff x="628253" y="2617721"/>
            <a:chExt cx="18848070" cy="7476490"/>
          </a:xfrm>
        </p:grpSpPr>
        <p:sp>
          <p:nvSpPr>
            <p:cNvPr id="3" name="object 3"/>
            <p:cNvSpPr/>
            <p:nvPr/>
          </p:nvSpPr>
          <p:spPr>
            <a:xfrm>
              <a:off x="628253" y="2617721"/>
              <a:ext cx="18848070" cy="7476490"/>
            </a:xfrm>
            <a:custGeom>
              <a:avLst/>
              <a:gdLst/>
              <a:ahLst/>
              <a:cxnLst/>
              <a:rect l="l" t="t" r="r" b="b"/>
              <a:pathLst>
                <a:path w="18848070" h="7476490">
                  <a:moveTo>
                    <a:pt x="18585821" y="0"/>
                  </a:moveTo>
                  <a:lnTo>
                    <a:pt x="261772" y="0"/>
                  </a:lnTo>
                  <a:lnTo>
                    <a:pt x="214718" y="4217"/>
                  </a:lnTo>
                  <a:lnTo>
                    <a:pt x="170431" y="16377"/>
                  </a:lnTo>
                  <a:lnTo>
                    <a:pt x="129651" y="35739"/>
                  </a:lnTo>
                  <a:lnTo>
                    <a:pt x="93116" y="61565"/>
                  </a:lnTo>
                  <a:lnTo>
                    <a:pt x="61565" y="93116"/>
                  </a:lnTo>
                  <a:lnTo>
                    <a:pt x="35739" y="129651"/>
                  </a:lnTo>
                  <a:lnTo>
                    <a:pt x="16377" y="170431"/>
                  </a:lnTo>
                  <a:lnTo>
                    <a:pt x="4217" y="214718"/>
                  </a:lnTo>
                  <a:lnTo>
                    <a:pt x="0" y="261772"/>
                  </a:lnTo>
                  <a:lnTo>
                    <a:pt x="0" y="7214209"/>
                  </a:lnTo>
                  <a:lnTo>
                    <a:pt x="4217" y="7261263"/>
                  </a:lnTo>
                  <a:lnTo>
                    <a:pt x="16377" y="7305549"/>
                  </a:lnTo>
                  <a:lnTo>
                    <a:pt x="35739" y="7346330"/>
                  </a:lnTo>
                  <a:lnTo>
                    <a:pt x="61565" y="7382865"/>
                  </a:lnTo>
                  <a:lnTo>
                    <a:pt x="93116" y="7414415"/>
                  </a:lnTo>
                  <a:lnTo>
                    <a:pt x="129651" y="7440241"/>
                  </a:lnTo>
                  <a:lnTo>
                    <a:pt x="170431" y="7459604"/>
                  </a:lnTo>
                  <a:lnTo>
                    <a:pt x="214718" y="7471764"/>
                  </a:lnTo>
                  <a:lnTo>
                    <a:pt x="261772" y="7475981"/>
                  </a:lnTo>
                  <a:lnTo>
                    <a:pt x="18585821" y="7475981"/>
                  </a:lnTo>
                  <a:lnTo>
                    <a:pt x="18632875" y="7471764"/>
                  </a:lnTo>
                  <a:lnTo>
                    <a:pt x="18677161" y="7459604"/>
                  </a:lnTo>
                  <a:lnTo>
                    <a:pt x="18717942" y="7440241"/>
                  </a:lnTo>
                  <a:lnTo>
                    <a:pt x="18754477" y="7414415"/>
                  </a:lnTo>
                  <a:lnTo>
                    <a:pt x="18786027" y="7382865"/>
                  </a:lnTo>
                  <a:lnTo>
                    <a:pt x="18811853" y="7346330"/>
                  </a:lnTo>
                  <a:lnTo>
                    <a:pt x="18831216" y="7305549"/>
                  </a:lnTo>
                  <a:lnTo>
                    <a:pt x="18843376" y="7261263"/>
                  </a:lnTo>
                  <a:lnTo>
                    <a:pt x="18847593" y="7214209"/>
                  </a:lnTo>
                  <a:lnTo>
                    <a:pt x="18847593" y="261772"/>
                  </a:lnTo>
                  <a:lnTo>
                    <a:pt x="18843376" y="214718"/>
                  </a:lnTo>
                  <a:lnTo>
                    <a:pt x="18831216" y="170431"/>
                  </a:lnTo>
                  <a:lnTo>
                    <a:pt x="18811853" y="129651"/>
                  </a:lnTo>
                  <a:lnTo>
                    <a:pt x="18786027" y="93116"/>
                  </a:lnTo>
                  <a:lnTo>
                    <a:pt x="18754477" y="61565"/>
                  </a:lnTo>
                  <a:lnTo>
                    <a:pt x="18717942" y="35739"/>
                  </a:lnTo>
                  <a:lnTo>
                    <a:pt x="18677161" y="16377"/>
                  </a:lnTo>
                  <a:lnTo>
                    <a:pt x="18632875" y="4217"/>
                  </a:lnTo>
                  <a:lnTo>
                    <a:pt x="18585821" y="0"/>
                  </a:lnTo>
                  <a:close/>
                </a:path>
              </a:pathLst>
            </a:custGeom>
            <a:solidFill>
              <a:srgbClr val="DCEF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65412" y="3066485"/>
              <a:ext cx="11960860" cy="6650990"/>
            </a:xfrm>
            <a:custGeom>
              <a:avLst/>
              <a:gdLst/>
              <a:ahLst/>
              <a:cxnLst/>
              <a:rect l="l" t="t" r="r" b="b"/>
              <a:pathLst>
                <a:path w="11960860" h="6650990">
                  <a:moveTo>
                    <a:pt x="11698596" y="0"/>
                  </a:moveTo>
                  <a:lnTo>
                    <a:pt x="261772" y="0"/>
                  </a:lnTo>
                  <a:lnTo>
                    <a:pt x="214718" y="4217"/>
                  </a:lnTo>
                  <a:lnTo>
                    <a:pt x="170431" y="16377"/>
                  </a:lnTo>
                  <a:lnTo>
                    <a:pt x="129651" y="35739"/>
                  </a:lnTo>
                  <a:lnTo>
                    <a:pt x="93116" y="61565"/>
                  </a:lnTo>
                  <a:lnTo>
                    <a:pt x="61565" y="93116"/>
                  </a:lnTo>
                  <a:lnTo>
                    <a:pt x="35739" y="129651"/>
                  </a:lnTo>
                  <a:lnTo>
                    <a:pt x="16377" y="170431"/>
                  </a:lnTo>
                  <a:lnTo>
                    <a:pt x="4217" y="214718"/>
                  </a:lnTo>
                  <a:lnTo>
                    <a:pt x="0" y="261772"/>
                  </a:lnTo>
                  <a:lnTo>
                    <a:pt x="0" y="6388726"/>
                  </a:lnTo>
                  <a:lnTo>
                    <a:pt x="4217" y="6435780"/>
                  </a:lnTo>
                  <a:lnTo>
                    <a:pt x="16377" y="6480067"/>
                  </a:lnTo>
                  <a:lnTo>
                    <a:pt x="35739" y="6520847"/>
                  </a:lnTo>
                  <a:lnTo>
                    <a:pt x="61565" y="6557382"/>
                  </a:lnTo>
                  <a:lnTo>
                    <a:pt x="93116" y="6588933"/>
                  </a:lnTo>
                  <a:lnTo>
                    <a:pt x="129651" y="6614759"/>
                  </a:lnTo>
                  <a:lnTo>
                    <a:pt x="170431" y="6634121"/>
                  </a:lnTo>
                  <a:lnTo>
                    <a:pt x="214718" y="6646281"/>
                  </a:lnTo>
                  <a:lnTo>
                    <a:pt x="261772" y="6650499"/>
                  </a:lnTo>
                  <a:lnTo>
                    <a:pt x="11698596" y="6650499"/>
                  </a:lnTo>
                  <a:lnTo>
                    <a:pt x="11745650" y="6646281"/>
                  </a:lnTo>
                  <a:lnTo>
                    <a:pt x="11789936" y="6634121"/>
                  </a:lnTo>
                  <a:lnTo>
                    <a:pt x="11830717" y="6614759"/>
                  </a:lnTo>
                  <a:lnTo>
                    <a:pt x="11867252" y="6588933"/>
                  </a:lnTo>
                  <a:lnTo>
                    <a:pt x="11898802" y="6557382"/>
                  </a:lnTo>
                  <a:lnTo>
                    <a:pt x="11924628" y="6520847"/>
                  </a:lnTo>
                  <a:lnTo>
                    <a:pt x="11943991" y="6480067"/>
                  </a:lnTo>
                  <a:lnTo>
                    <a:pt x="11956151" y="6435780"/>
                  </a:lnTo>
                  <a:lnTo>
                    <a:pt x="11960368" y="6388726"/>
                  </a:lnTo>
                  <a:lnTo>
                    <a:pt x="11960368" y="261772"/>
                  </a:lnTo>
                  <a:lnTo>
                    <a:pt x="11956151" y="214718"/>
                  </a:lnTo>
                  <a:lnTo>
                    <a:pt x="11943991" y="170431"/>
                  </a:lnTo>
                  <a:lnTo>
                    <a:pt x="11924628" y="129651"/>
                  </a:lnTo>
                  <a:lnTo>
                    <a:pt x="11898802" y="93116"/>
                  </a:lnTo>
                  <a:lnTo>
                    <a:pt x="11867252" y="61565"/>
                  </a:lnTo>
                  <a:lnTo>
                    <a:pt x="11830717" y="35739"/>
                  </a:lnTo>
                  <a:lnTo>
                    <a:pt x="11789936" y="16377"/>
                  </a:lnTo>
                  <a:lnTo>
                    <a:pt x="11745650" y="4217"/>
                  </a:lnTo>
                  <a:lnTo>
                    <a:pt x="116985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15553" y="10471408"/>
            <a:ext cx="217804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2A5796"/>
                </a:solidFill>
                <a:latin typeface="URWDIN-Black"/>
                <a:cs typeface="URWDIN-Black"/>
              </a:rPr>
              <a:t>8</a:t>
            </a:r>
            <a:endParaRPr sz="2800">
              <a:latin typeface="URWDIN-Black"/>
              <a:cs typeface="URWDIN-Black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8109179" y="10472566"/>
            <a:ext cx="1466215" cy="646430"/>
            <a:chOff x="18109179" y="10472566"/>
            <a:chExt cx="1466215" cy="646430"/>
          </a:xfrm>
        </p:grpSpPr>
        <p:sp>
          <p:nvSpPr>
            <p:cNvPr id="7" name="object 7"/>
            <p:cNvSpPr/>
            <p:nvPr/>
          </p:nvSpPr>
          <p:spPr>
            <a:xfrm>
              <a:off x="19052331" y="10538988"/>
              <a:ext cx="16510" cy="132715"/>
            </a:xfrm>
            <a:custGeom>
              <a:avLst/>
              <a:gdLst/>
              <a:ahLst/>
              <a:cxnLst/>
              <a:rect l="l" t="t" r="r" b="b"/>
              <a:pathLst>
                <a:path w="16509" h="132715">
                  <a:moveTo>
                    <a:pt x="16156" y="0"/>
                  </a:moveTo>
                  <a:lnTo>
                    <a:pt x="0" y="0"/>
                  </a:lnTo>
                  <a:lnTo>
                    <a:pt x="0" y="132226"/>
                  </a:lnTo>
                  <a:lnTo>
                    <a:pt x="16156" y="132226"/>
                  </a:lnTo>
                  <a:lnTo>
                    <a:pt x="1615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109179" y="10472566"/>
              <a:ext cx="1465664" cy="64643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3390033" y="2908676"/>
            <a:ext cx="5523865" cy="5056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b="1" spc="-10" dirty="0">
                <a:solidFill>
                  <a:srgbClr val="4C4C4C"/>
                </a:solidFill>
                <a:latin typeface="URWDIN-Demi"/>
                <a:cs typeface="URWDIN-Demi"/>
              </a:rPr>
              <a:t>Commentary</a:t>
            </a:r>
            <a:endParaRPr sz="3700">
              <a:latin typeface="URWDIN-Demi"/>
              <a:cs typeface="URWDIN-Demi"/>
            </a:endParaRPr>
          </a:p>
          <a:p>
            <a:pPr marL="274320" marR="5080" indent="-262255">
              <a:lnSpc>
                <a:spcPct val="101499"/>
              </a:lnSpc>
              <a:spcBef>
                <a:spcPts val="1960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Higher</a:t>
            </a:r>
            <a:r>
              <a:rPr sz="1950" spc="8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Penthrox</a:t>
            </a:r>
            <a:r>
              <a:rPr sz="1950" spc="9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volumes,</a:t>
            </a:r>
            <a:r>
              <a:rPr sz="1950" spc="8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improved</a:t>
            </a:r>
            <a:r>
              <a:rPr sz="1950" spc="9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pricing</a:t>
            </a:r>
            <a:r>
              <a:rPr sz="1950" spc="8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25" dirty="0">
                <a:solidFill>
                  <a:srgbClr val="404040"/>
                </a:solidFill>
                <a:latin typeface="URWDIN-Light"/>
                <a:cs typeface="URWDIN-Light"/>
              </a:rPr>
              <a:t>and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higher</a:t>
            </a:r>
            <a:r>
              <a:rPr sz="195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milestone</a:t>
            </a:r>
            <a:r>
              <a:rPr sz="195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income</a:t>
            </a:r>
            <a:r>
              <a:rPr sz="195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95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Pain</a:t>
            </a:r>
            <a:r>
              <a:rPr sz="1950" spc="6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Management</a:t>
            </a:r>
            <a:endParaRPr sz="1950">
              <a:latin typeface="URWDIN-Light"/>
              <a:cs typeface="URWDIN-Light"/>
            </a:endParaRPr>
          </a:p>
          <a:p>
            <a:pPr marL="274320" marR="92710" indent="-262255">
              <a:lnSpc>
                <a:spcPct val="101499"/>
              </a:lnSpc>
              <a:spcBef>
                <a:spcPts val="1565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Strongly</a:t>
            </a:r>
            <a:r>
              <a:rPr sz="1950" spc="8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improved</a:t>
            </a:r>
            <a:r>
              <a:rPr sz="1950" spc="8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volumes</a:t>
            </a:r>
            <a:r>
              <a:rPr sz="1950" spc="8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950" spc="8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Respiratory,</a:t>
            </a:r>
            <a:r>
              <a:rPr sz="1950" spc="8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25" dirty="0">
                <a:solidFill>
                  <a:srgbClr val="404040"/>
                </a:solidFill>
                <a:latin typeface="URWDIN-Light"/>
                <a:cs typeface="URWDIN-Light"/>
              </a:rPr>
              <a:t>and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disciplined</a:t>
            </a:r>
            <a:r>
              <a:rPr sz="1950" spc="9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margin</a:t>
            </a:r>
            <a:r>
              <a:rPr sz="1950" spc="9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management</a:t>
            </a:r>
            <a:endParaRPr sz="1950">
              <a:latin typeface="URWDIN-Light"/>
              <a:cs typeface="URWDIN-Light"/>
            </a:endParaRPr>
          </a:p>
          <a:p>
            <a:pPr marL="274320" marR="623570" indent="-262255">
              <a:lnSpc>
                <a:spcPct val="101499"/>
              </a:lnSpc>
              <a:spcBef>
                <a:spcPts val="1570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Investment</a:t>
            </a:r>
            <a:r>
              <a:rPr sz="1950" spc="114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950" spc="1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commercial,</a:t>
            </a:r>
            <a:r>
              <a:rPr sz="1950" spc="1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leadership</a:t>
            </a:r>
            <a:r>
              <a:rPr sz="1950" spc="12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25" dirty="0">
                <a:solidFill>
                  <a:srgbClr val="404040"/>
                </a:solidFill>
                <a:latin typeface="URWDIN-Light"/>
                <a:cs typeface="URWDIN-Light"/>
              </a:rPr>
              <a:t>and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functional</a:t>
            </a:r>
            <a:r>
              <a:rPr sz="1950" spc="1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capability</a:t>
            </a:r>
            <a:r>
              <a:rPr sz="1950" spc="1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950" spc="13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support</a:t>
            </a:r>
            <a:r>
              <a:rPr sz="1950" spc="1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growth initiatives</a:t>
            </a:r>
            <a:endParaRPr sz="1950">
              <a:latin typeface="URWDIN-Light"/>
              <a:cs typeface="URWDIN-Light"/>
            </a:endParaRPr>
          </a:p>
          <a:p>
            <a:pPr marL="274320" marR="268605" indent="-262255">
              <a:lnSpc>
                <a:spcPct val="101499"/>
              </a:lnSpc>
              <a:spcBef>
                <a:spcPts val="1565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Other</a:t>
            </a:r>
            <a:r>
              <a:rPr sz="195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cost</a:t>
            </a:r>
            <a:r>
              <a:rPr sz="195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changes</a:t>
            </a:r>
            <a:r>
              <a:rPr sz="195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include</a:t>
            </a:r>
            <a:r>
              <a:rPr sz="1950" spc="7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benefit</a:t>
            </a:r>
            <a:r>
              <a:rPr sz="195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95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one-</a:t>
            </a:r>
            <a:r>
              <a:rPr sz="1950" spc="-25" dirty="0">
                <a:solidFill>
                  <a:srgbClr val="404040"/>
                </a:solidFill>
                <a:latin typeface="URWDIN-Light"/>
                <a:cs typeface="URWDIN-Light"/>
              </a:rPr>
              <a:t>off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share-based</a:t>
            </a:r>
            <a:r>
              <a:rPr sz="1950" spc="12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payments</a:t>
            </a:r>
            <a:r>
              <a:rPr sz="1950" spc="1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expense</a:t>
            </a:r>
            <a:r>
              <a:rPr sz="1950" spc="13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adjustment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arising</a:t>
            </a:r>
            <a:r>
              <a:rPr sz="1950" spc="7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from</a:t>
            </a:r>
            <a:r>
              <a:rPr sz="1950" spc="7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implementation</a:t>
            </a:r>
            <a:r>
              <a:rPr sz="1950" spc="7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950" spc="7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new</a:t>
            </a:r>
            <a:r>
              <a:rPr sz="1950" spc="7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20" dirty="0">
                <a:solidFill>
                  <a:srgbClr val="404040"/>
                </a:solidFill>
                <a:latin typeface="URWDIN-Light"/>
                <a:cs typeface="URWDIN-Light"/>
              </a:rPr>
              <a:t>Long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Term</a:t>
            </a:r>
            <a:r>
              <a:rPr sz="19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Incentive</a:t>
            </a:r>
            <a:r>
              <a:rPr sz="195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Plan</a:t>
            </a:r>
            <a:r>
              <a:rPr sz="19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for</a:t>
            </a:r>
            <a:r>
              <a:rPr sz="195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senior</a:t>
            </a:r>
            <a:r>
              <a:rPr sz="19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managers</a:t>
            </a:r>
            <a:r>
              <a:rPr sz="1950" spc="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25" dirty="0">
                <a:solidFill>
                  <a:srgbClr val="404040"/>
                </a:solidFill>
                <a:latin typeface="URWDIN-Light"/>
                <a:cs typeface="URWDIN-Light"/>
              </a:rPr>
              <a:t>and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inflationary</a:t>
            </a:r>
            <a:r>
              <a:rPr sz="1950" spc="20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impacts</a:t>
            </a:r>
            <a:endParaRPr sz="1950">
              <a:latin typeface="URWDIN-Light"/>
              <a:cs typeface="URWDIN-Ligh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6653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dirty="0"/>
              <a:t>EBIT</a:t>
            </a:r>
            <a:r>
              <a:rPr spc="65" dirty="0"/>
              <a:t> </a:t>
            </a:r>
            <a:r>
              <a:rPr spc="-10" dirty="0"/>
              <a:t>bridge</a:t>
            </a:r>
          </a:p>
          <a:p>
            <a:pPr marL="25400">
              <a:lnSpc>
                <a:spcPct val="100000"/>
              </a:lnSpc>
              <a:spcBef>
                <a:spcPts val="170"/>
              </a:spcBef>
            </a:pPr>
            <a:r>
              <a:rPr sz="6100" b="1" dirty="0">
                <a:latin typeface="URW DIN"/>
                <a:cs typeface="URW DIN"/>
              </a:rPr>
              <a:t>Volume</a:t>
            </a:r>
            <a:r>
              <a:rPr sz="6100" b="1" spc="30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and</a:t>
            </a:r>
            <a:r>
              <a:rPr sz="6100" b="1" spc="35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pricing</a:t>
            </a:r>
            <a:r>
              <a:rPr sz="6100" b="1" spc="30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drive</a:t>
            </a:r>
            <a:r>
              <a:rPr sz="6100" b="1" spc="35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margin</a:t>
            </a:r>
            <a:r>
              <a:rPr sz="6100" b="1" spc="35" dirty="0">
                <a:latin typeface="URW DIN"/>
                <a:cs typeface="URW DIN"/>
              </a:rPr>
              <a:t> </a:t>
            </a:r>
            <a:r>
              <a:rPr sz="6100" b="1" spc="-10" dirty="0">
                <a:latin typeface="URW DIN"/>
                <a:cs typeface="URW DIN"/>
              </a:rPr>
              <a:t>improvement</a:t>
            </a:r>
            <a:endParaRPr sz="6100">
              <a:latin typeface="URW DIN"/>
              <a:cs typeface="URW DI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7836" y="3275049"/>
            <a:ext cx="5730875" cy="4654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850" b="1" dirty="0">
                <a:solidFill>
                  <a:srgbClr val="296BB8"/>
                </a:solidFill>
                <a:latin typeface="URWDIN-Demi"/>
                <a:cs typeface="URWDIN-Demi"/>
              </a:rPr>
              <a:t>Underlying</a:t>
            </a:r>
            <a:r>
              <a:rPr sz="2850" b="1" spc="135" dirty="0">
                <a:solidFill>
                  <a:srgbClr val="296BB8"/>
                </a:solidFill>
                <a:latin typeface="URWDIN-Demi"/>
                <a:cs typeface="URWDIN-Demi"/>
              </a:rPr>
              <a:t> </a:t>
            </a:r>
            <a:r>
              <a:rPr sz="2850" b="1" dirty="0">
                <a:solidFill>
                  <a:srgbClr val="296BB8"/>
                </a:solidFill>
                <a:latin typeface="URWDIN-Demi"/>
                <a:cs typeface="URWDIN-Demi"/>
              </a:rPr>
              <a:t>EBIT</a:t>
            </a:r>
            <a:r>
              <a:rPr sz="2850" b="1" spc="145" dirty="0">
                <a:solidFill>
                  <a:srgbClr val="296BB8"/>
                </a:solidFill>
                <a:latin typeface="URWDIN-Demi"/>
                <a:cs typeface="URWDIN-Demi"/>
              </a:rPr>
              <a:t> </a:t>
            </a:r>
            <a:r>
              <a:rPr sz="2850" b="1" dirty="0">
                <a:solidFill>
                  <a:srgbClr val="296BB8"/>
                </a:solidFill>
                <a:latin typeface="URWDIN-Demi"/>
                <a:cs typeface="URWDIN-Demi"/>
              </a:rPr>
              <a:t>bridge</a:t>
            </a:r>
            <a:r>
              <a:rPr sz="2850" b="1" spc="145" dirty="0">
                <a:solidFill>
                  <a:srgbClr val="296BB8"/>
                </a:solidFill>
                <a:latin typeface="URWDIN-Demi"/>
                <a:cs typeface="URWDIN-Demi"/>
              </a:rPr>
              <a:t> </a:t>
            </a:r>
            <a:r>
              <a:rPr sz="2850" spc="-10" dirty="0">
                <a:solidFill>
                  <a:srgbClr val="296BB8"/>
                </a:solidFill>
                <a:latin typeface="URW DIN"/>
                <a:cs typeface="URW DIN"/>
              </a:rPr>
              <a:t>($millions)</a:t>
            </a:r>
            <a:endParaRPr sz="2850">
              <a:latin typeface="URW DIN"/>
              <a:cs typeface="URW DI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600736" y="5924686"/>
            <a:ext cx="10890250" cy="0"/>
          </a:xfrm>
          <a:custGeom>
            <a:avLst/>
            <a:gdLst/>
            <a:ahLst/>
            <a:cxnLst/>
            <a:rect l="l" t="t" r="r" b="b"/>
            <a:pathLst>
              <a:path w="10890250">
                <a:moveTo>
                  <a:pt x="0" y="0"/>
                </a:moveTo>
                <a:lnTo>
                  <a:pt x="10889720" y="0"/>
                </a:lnTo>
              </a:path>
            </a:pathLst>
          </a:custGeom>
          <a:ln w="8837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745865" y="5401266"/>
            <a:ext cx="1236980" cy="4171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7020" marR="5080" indent="-274955">
              <a:lnSpc>
                <a:spcPct val="102800"/>
              </a:lnSpc>
              <a:spcBef>
                <a:spcPts val="90"/>
              </a:spcBef>
            </a:pPr>
            <a:r>
              <a:rPr sz="1250" dirty="0">
                <a:latin typeface="URW DIN"/>
                <a:cs typeface="URW DIN"/>
              </a:rPr>
              <a:t>1H22</a:t>
            </a:r>
            <a:r>
              <a:rPr sz="1250" spc="60" dirty="0">
                <a:latin typeface="URW DIN"/>
                <a:cs typeface="URW DIN"/>
              </a:rPr>
              <a:t> </a:t>
            </a:r>
            <a:r>
              <a:rPr sz="1250" spc="-10" dirty="0">
                <a:latin typeface="URW DIN"/>
                <a:cs typeface="URW DIN"/>
              </a:rPr>
              <a:t>Underlying </a:t>
            </a:r>
            <a:r>
              <a:rPr sz="1250" dirty="0">
                <a:latin typeface="URW DIN"/>
                <a:cs typeface="URW DIN"/>
              </a:rPr>
              <a:t>EBIT</a:t>
            </a:r>
            <a:r>
              <a:rPr sz="1250" spc="55" dirty="0">
                <a:latin typeface="URW DIN"/>
                <a:cs typeface="URW DIN"/>
              </a:rPr>
              <a:t> </a:t>
            </a:r>
            <a:r>
              <a:rPr sz="1250" spc="-20" dirty="0">
                <a:latin typeface="URW DIN"/>
                <a:cs typeface="URW DIN"/>
              </a:rPr>
              <a:t>loss</a:t>
            </a:r>
            <a:endParaRPr sz="1250">
              <a:latin typeface="URW DIN"/>
              <a:cs typeface="URW DI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75556" y="5952823"/>
            <a:ext cx="419734" cy="3146425"/>
          </a:xfrm>
          <a:prstGeom prst="rect">
            <a:avLst/>
          </a:prstGeom>
          <a:solidFill>
            <a:srgbClr val="99999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16510">
              <a:lnSpc>
                <a:spcPct val="100000"/>
              </a:lnSpc>
              <a:spcBef>
                <a:spcPts val="1235"/>
              </a:spcBef>
            </a:pPr>
            <a:r>
              <a:rPr sz="1250" b="1" spc="-20" dirty="0">
                <a:solidFill>
                  <a:srgbClr val="FFFFFF"/>
                </a:solidFill>
                <a:latin typeface="URWDIN-Demi"/>
                <a:cs typeface="URWDIN-Demi"/>
              </a:rPr>
              <a:t>(8.5)</a:t>
            </a:r>
            <a:endParaRPr sz="1250">
              <a:latin typeface="URWDIN-Demi"/>
              <a:cs typeface="URWDIN-Dem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140223" y="5401271"/>
            <a:ext cx="1236980" cy="4171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7020" marR="5080" indent="-274955">
              <a:lnSpc>
                <a:spcPct val="102800"/>
              </a:lnSpc>
              <a:spcBef>
                <a:spcPts val="90"/>
              </a:spcBef>
            </a:pPr>
            <a:r>
              <a:rPr sz="1250" dirty="0">
                <a:latin typeface="URW DIN"/>
                <a:cs typeface="URW DIN"/>
              </a:rPr>
              <a:t>1H23</a:t>
            </a:r>
            <a:r>
              <a:rPr sz="1250" spc="60" dirty="0">
                <a:latin typeface="URW DIN"/>
                <a:cs typeface="URW DIN"/>
              </a:rPr>
              <a:t> </a:t>
            </a:r>
            <a:r>
              <a:rPr sz="1250" spc="-10" dirty="0">
                <a:latin typeface="URW DIN"/>
                <a:cs typeface="URW DIN"/>
              </a:rPr>
              <a:t>Underlying </a:t>
            </a:r>
            <a:r>
              <a:rPr sz="1250" dirty="0">
                <a:latin typeface="URW DIN"/>
                <a:cs typeface="URW DIN"/>
              </a:rPr>
              <a:t>EBIT</a:t>
            </a:r>
            <a:r>
              <a:rPr sz="1250" spc="55" dirty="0">
                <a:latin typeface="URW DIN"/>
                <a:cs typeface="URW DIN"/>
              </a:rPr>
              <a:t> </a:t>
            </a:r>
            <a:r>
              <a:rPr sz="1250" spc="-20" dirty="0">
                <a:latin typeface="URW DIN"/>
                <a:cs typeface="URW DIN"/>
              </a:rPr>
              <a:t>loss</a:t>
            </a:r>
            <a:endParaRPr sz="1250">
              <a:latin typeface="URW DIN"/>
              <a:cs typeface="URW DI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548695" y="5952834"/>
            <a:ext cx="420370" cy="2996565"/>
          </a:xfrm>
          <a:prstGeom prst="rect">
            <a:avLst/>
          </a:prstGeom>
          <a:solidFill>
            <a:srgbClr val="99999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150">
              <a:latin typeface="Times New Roman"/>
              <a:cs typeface="Times New Roman"/>
            </a:endParaRPr>
          </a:p>
          <a:p>
            <a:pPr marL="16510">
              <a:lnSpc>
                <a:spcPct val="100000"/>
              </a:lnSpc>
            </a:pPr>
            <a:r>
              <a:rPr sz="1250" b="1" spc="-20" dirty="0">
                <a:solidFill>
                  <a:srgbClr val="FFFFFF"/>
                </a:solidFill>
                <a:latin typeface="URWDIN-Demi"/>
                <a:cs typeface="URWDIN-Demi"/>
              </a:rPr>
              <a:t>(8.1)</a:t>
            </a:r>
            <a:endParaRPr sz="1250">
              <a:latin typeface="URWDIN-Demi"/>
              <a:cs typeface="URWDIN-Dem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083520" y="4098054"/>
            <a:ext cx="2252980" cy="6134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algn="ctr">
              <a:lnSpc>
                <a:spcPct val="102800"/>
              </a:lnSpc>
              <a:spcBef>
                <a:spcPts val="90"/>
              </a:spcBef>
            </a:pPr>
            <a:r>
              <a:rPr sz="1250" dirty="0">
                <a:latin typeface="URW DIN"/>
                <a:cs typeface="URW DIN"/>
              </a:rPr>
              <a:t>Investment</a:t>
            </a:r>
            <a:r>
              <a:rPr sz="1250" spc="95" dirty="0">
                <a:latin typeface="URW DIN"/>
                <a:cs typeface="URW DIN"/>
              </a:rPr>
              <a:t> </a:t>
            </a:r>
            <a:r>
              <a:rPr sz="1250" dirty="0">
                <a:latin typeface="URW DIN"/>
                <a:cs typeface="URW DIN"/>
              </a:rPr>
              <a:t>in</a:t>
            </a:r>
            <a:r>
              <a:rPr sz="1250" spc="95" dirty="0">
                <a:latin typeface="URW DIN"/>
                <a:cs typeface="URW DIN"/>
              </a:rPr>
              <a:t> </a:t>
            </a:r>
            <a:r>
              <a:rPr sz="1250" dirty="0">
                <a:latin typeface="URW DIN"/>
                <a:cs typeface="URW DIN"/>
              </a:rPr>
              <a:t>commercial</a:t>
            </a:r>
            <a:r>
              <a:rPr sz="1250" spc="95" dirty="0">
                <a:latin typeface="URW DIN"/>
                <a:cs typeface="URW DIN"/>
              </a:rPr>
              <a:t> </a:t>
            </a:r>
            <a:r>
              <a:rPr sz="1250" spc="-25" dirty="0">
                <a:latin typeface="URW DIN"/>
                <a:cs typeface="URW DIN"/>
              </a:rPr>
              <a:t>and </a:t>
            </a:r>
            <a:r>
              <a:rPr sz="1250" dirty="0">
                <a:latin typeface="URW DIN"/>
                <a:cs typeface="URW DIN"/>
              </a:rPr>
              <a:t>functional</a:t>
            </a:r>
            <a:r>
              <a:rPr sz="1250" spc="85" dirty="0">
                <a:latin typeface="URW DIN"/>
                <a:cs typeface="URW DIN"/>
              </a:rPr>
              <a:t> </a:t>
            </a:r>
            <a:r>
              <a:rPr sz="1250" dirty="0">
                <a:latin typeface="URW DIN"/>
                <a:cs typeface="URW DIN"/>
              </a:rPr>
              <a:t>capability</a:t>
            </a:r>
            <a:r>
              <a:rPr sz="1250" spc="85" dirty="0">
                <a:latin typeface="URW DIN"/>
                <a:cs typeface="URW DIN"/>
              </a:rPr>
              <a:t> </a:t>
            </a:r>
            <a:r>
              <a:rPr sz="1250" dirty="0">
                <a:latin typeface="URW DIN"/>
                <a:cs typeface="URW DIN"/>
              </a:rPr>
              <a:t>to</a:t>
            </a:r>
            <a:r>
              <a:rPr sz="1250" spc="85" dirty="0">
                <a:latin typeface="URW DIN"/>
                <a:cs typeface="URW DIN"/>
              </a:rPr>
              <a:t> </a:t>
            </a:r>
            <a:r>
              <a:rPr sz="1250" spc="-10" dirty="0">
                <a:latin typeface="URW DIN"/>
                <a:cs typeface="URW DIN"/>
              </a:rPr>
              <a:t>support </a:t>
            </a:r>
            <a:r>
              <a:rPr sz="1250" dirty="0">
                <a:latin typeface="URW DIN"/>
                <a:cs typeface="URW DIN"/>
              </a:rPr>
              <a:t>growth</a:t>
            </a:r>
            <a:r>
              <a:rPr sz="1250" spc="80" dirty="0">
                <a:latin typeface="URW DIN"/>
                <a:cs typeface="URW DIN"/>
              </a:rPr>
              <a:t> </a:t>
            </a:r>
            <a:r>
              <a:rPr sz="1250" spc="-10" dirty="0">
                <a:latin typeface="URW DIN"/>
                <a:cs typeface="URW DIN"/>
              </a:rPr>
              <a:t>initiatives</a:t>
            </a:r>
            <a:endParaRPr sz="1250">
              <a:latin typeface="URW DIN"/>
              <a:cs typeface="URW DI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63242" y="8507490"/>
            <a:ext cx="420370" cy="586105"/>
          </a:xfrm>
          <a:prstGeom prst="rect">
            <a:avLst/>
          </a:prstGeom>
          <a:solidFill>
            <a:srgbClr val="296BB8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Times New Roman"/>
              <a:cs typeface="Times New Roman"/>
            </a:endParaRPr>
          </a:p>
          <a:p>
            <a:pPr marL="92710">
              <a:lnSpc>
                <a:spcPct val="100000"/>
              </a:lnSpc>
            </a:pPr>
            <a:r>
              <a:rPr sz="1250" b="1" spc="-25" dirty="0">
                <a:solidFill>
                  <a:srgbClr val="FFFFFF"/>
                </a:solidFill>
                <a:latin typeface="URWDIN-Demi"/>
                <a:cs typeface="URWDIN-Demi"/>
              </a:rPr>
              <a:t>1.2</a:t>
            </a:r>
            <a:endParaRPr sz="1250">
              <a:latin typeface="URWDIN-Demi"/>
              <a:cs typeface="URWDIN-Dem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08917" y="5401271"/>
            <a:ext cx="1333500" cy="4171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6830" marR="5080" indent="-24765">
              <a:lnSpc>
                <a:spcPct val="102800"/>
              </a:lnSpc>
              <a:spcBef>
                <a:spcPts val="90"/>
              </a:spcBef>
            </a:pPr>
            <a:r>
              <a:rPr sz="1250" dirty="0">
                <a:latin typeface="URW DIN"/>
                <a:cs typeface="URW DIN"/>
              </a:rPr>
              <a:t>Pain</a:t>
            </a:r>
            <a:r>
              <a:rPr sz="1250" spc="65" dirty="0">
                <a:latin typeface="URW DIN"/>
                <a:cs typeface="URW DIN"/>
              </a:rPr>
              <a:t> </a:t>
            </a:r>
            <a:r>
              <a:rPr sz="1250" spc="-10" dirty="0">
                <a:latin typeface="URW DIN"/>
                <a:cs typeface="URW DIN"/>
              </a:rPr>
              <a:t>management </a:t>
            </a:r>
            <a:r>
              <a:rPr sz="1250" dirty="0">
                <a:latin typeface="URW DIN"/>
                <a:cs typeface="URW DIN"/>
              </a:rPr>
              <a:t>volume</a:t>
            </a:r>
            <a:r>
              <a:rPr sz="1250" spc="90" dirty="0">
                <a:latin typeface="URW DIN"/>
                <a:cs typeface="URW DIN"/>
              </a:rPr>
              <a:t> </a:t>
            </a:r>
            <a:r>
              <a:rPr sz="1250" dirty="0">
                <a:latin typeface="URW DIN"/>
                <a:cs typeface="URW DIN"/>
              </a:rPr>
              <a:t>&amp;</a:t>
            </a:r>
            <a:r>
              <a:rPr sz="1250" spc="95" dirty="0">
                <a:latin typeface="URW DIN"/>
                <a:cs typeface="URW DIN"/>
              </a:rPr>
              <a:t> </a:t>
            </a:r>
            <a:r>
              <a:rPr sz="1250" spc="-10" dirty="0">
                <a:latin typeface="URW DIN"/>
                <a:cs typeface="URW DIN"/>
              </a:rPr>
              <a:t>margin</a:t>
            </a:r>
            <a:endParaRPr sz="1250">
              <a:latin typeface="URW DIN"/>
              <a:cs typeface="URW DI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63713" y="5401271"/>
            <a:ext cx="1280160" cy="417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635" algn="ctr">
              <a:lnSpc>
                <a:spcPct val="100000"/>
              </a:lnSpc>
              <a:spcBef>
                <a:spcPts val="135"/>
              </a:spcBef>
            </a:pPr>
            <a:r>
              <a:rPr sz="1250" spc="-10" dirty="0">
                <a:latin typeface="URW DIN"/>
                <a:cs typeface="URW DIN"/>
              </a:rPr>
              <a:t>Respiratory</a:t>
            </a:r>
            <a:endParaRPr sz="1250">
              <a:latin typeface="URW DIN"/>
              <a:cs typeface="URW DIN"/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sz="1250" dirty="0">
                <a:latin typeface="URW DIN"/>
                <a:cs typeface="URW DIN"/>
              </a:rPr>
              <a:t>volume</a:t>
            </a:r>
            <a:r>
              <a:rPr sz="1250" spc="90" dirty="0">
                <a:latin typeface="URW DIN"/>
                <a:cs typeface="URW DIN"/>
              </a:rPr>
              <a:t> </a:t>
            </a:r>
            <a:r>
              <a:rPr sz="1250" dirty="0">
                <a:latin typeface="URW DIN"/>
                <a:cs typeface="URW DIN"/>
              </a:rPr>
              <a:t>&amp;</a:t>
            </a:r>
            <a:r>
              <a:rPr sz="1250" spc="95" dirty="0">
                <a:latin typeface="URW DIN"/>
                <a:cs typeface="URW DIN"/>
              </a:rPr>
              <a:t> </a:t>
            </a:r>
            <a:r>
              <a:rPr sz="1250" spc="-10" dirty="0">
                <a:latin typeface="URW DIN"/>
                <a:cs typeface="URW DIN"/>
              </a:rPr>
              <a:t>margin</a:t>
            </a:r>
            <a:endParaRPr sz="1250">
              <a:latin typeface="URW DIN"/>
              <a:cs typeface="URW DI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993785" y="7929088"/>
            <a:ext cx="420370" cy="586105"/>
          </a:xfrm>
          <a:prstGeom prst="rect">
            <a:avLst/>
          </a:prstGeom>
          <a:solidFill>
            <a:srgbClr val="296BB8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Times New Roman"/>
              <a:cs typeface="Times New Roman"/>
            </a:endParaRPr>
          </a:p>
          <a:p>
            <a:pPr marL="92710">
              <a:lnSpc>
                <a:spcPct val="100000"/>
              </a:lnSpc>
            </a:pPr>
            <a:r>
              <a:rPr sz="1250" b="1" spc="-25" dirty="0">
                <a:solidFill>
                  <a:srgbClr val="FFFFFF"/>
                </a:solidFill>
                <a:latin typeface="URWDIN-Demi"/>
                <a:cs typeface="URWDIN-Demi"/>
              </a:rPr>
              <a:t>1.2</a:t>
            </a:r>
            <a:endParaRPr sz="1250">
              <a:latin typeface="URWDIN-Demi"/>
              <a:cs typeface="URWDIN-Dem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50459" y="5401275"/>
            <a:ext cx="762000" cy="4171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635">
              <a:lnSpc>
                <a:spcPct val="102800"/>
              </a:lnSpc>
              <a:spcBef>
                <a:spcPts val="90"/>
              </a:spcBef>
            </a:pPr>
            <a:r>
              <a:rPr sz="1250" spc="-10" dirty="0">
                <a:latin typeface="URW DIN"/>
                <a:cs typeface="URW DIN"/>
              </a:rPr>
              <a:t>Australian expansion</a:t>
            </a:r>
            <a:endParaRPr sz="1250">
              <a:latin typeface="URW DIN"/>
              <a:cs typeface="URW DI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421385" y="7943915"/>
            <a:ext cx="420370" cy="455295"/>
          </a:xfrm>
          <a:prstGeom prst="rect">
            <a:avLst/>
          </a:prstGeom>
          <a:solidFill>
            <a:srgbClr val="7394BF"/>
          </a:solidFill>
        </p:spPr>
        <p:txBody>
          <a:bodyPr vert="horz" wrap="square" lIns="0" tIns="11747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925"/>
              </a:spcBef>
            </a:pPr>
            <a:r>
              <a:rPr sz="1250" b="1" spc="-20" dirty="0">
                <a:solidFill>
                  <a:srgbClr val="FFFFFF"/>
                </a:solidFill>
                <a:latin typeface="URWDIN-Demi"/>
                <a:cs typeface="URWDIN-Demi"/>
              </a:rPr>
              <a:t>(1.0)</a:t>
            </a:r>
            <a:endParaRPr sz="1250">
              <a:latin typeface="URWDIN-Demi"/>
              <a:cs typeface="URWDIN-Dem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702461" y="5401275"/>
            <a:ext cx="864235" cy="4171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2720" marR="5080" indent="-160655">
              <a:lnSpc>
                <a:spcPct val="102800"/>
              </a:lnSpc>
              <a:spcBef>
                <a:spcPts val="90"/>
              </a:spcBef>
            </a:pPr>
            <a:r>
              <a:rPr sz="1250" spc="-10" dirty="0">
                <a:latin typeface="URW DIN"/>
                <a:cs typeface="URW DIN"/>
              </a:rPr>
              <a:t>Respiratory growth</a:t>
            </a:r>
            <a:endParaRPr sz="1250">
              <a:latin typeface="URW DIN"/>
              <a:cs typeface="URW DI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7924386" y="8359180"/>
            <a:ext cx="2915285" cy="574040"/>
            <a:chOff x="7924386" y="8359180"/>
            <a:chExt cx="2915285" cy="574040"/>
          </a:xfrm>
        </p:grpSpPr>
        <p:sp>
          <p:nvSpPr>
            <p:cNvPr id="26" name="object 26"/>
            <p:cNvSpPr/>
            <p:nvPr/>
          </p:nvSpPr>
          <p:spPr>
            <a:xfrm>
              <a:off x="7924386" y="8359180"/>
              <a:ext cx="420370" cy="168275"/>
            </a:xfrm>
            <a:custGeom>
              <a:avLst/>
              <a:gdLst/>
              <a:ahLst/>
              <a:cxnLst/>
              <a:rect l="l" t="t" r="r" b="b"/>
              <a:pathLst>
                <a:path w="420370" h="168275">
                  <a:moveTo>
                    <a:pt x="419746" y="0"/>
                  </a:moveTo>
                  <a:lnTo>
                    <a:pt x="0" y="0"/>
                  </a:lnTo>
                  <a:lnTo>
                    <a:pt x="0" y="168068"/>
                  </a:lnTo>
                  <a:lnTo>
                    <a:pt x="419746" y="168068"/>
                  </a:lnTo>
                  <a:lnTo>
                    <a:pt x="419746" y="0"/>
                  </a:lnTo>
                  <a:close/>
                </a:path>
              </a:pathLst>
            </a:custGeom>
            <a:solidFill>
              <a:srgbClr val="7394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419818" y="8848600"/>
              <a:ext cx="420370" cy="84455"/>
            </a:xfrm>
            <a:custGeom>
              <a:avLst/>
              <a:gdLst/>
              <a:ahLst/>
              <a:cxnLst/>
              <a:rect l="l" t="t" r="r" b="b"/>
              <a:pathLst>
                <a:path w="420370" h="84454">
                  <a:moveTo>
                    <a:pt x="419746" y="0"/>
                  </a:moveTo>
                  <a:lnTo>
                    <a:pt x="0" y="0"/>
                  </a:lnTo>
                  <a:lnTo>
                    <a:pt x="0" y="84301"/>
                  </a:lnTo>
                  <a:lnTo>
                    <a:pt x="419746" y="84301"/>
                  </a:lnTo>
                  <a:lnTo>
                    <a:pt x="419746" y="0"/>
                  </a:lnTo>
                  <a:close/>
                </a:path>
              </a:pathLst>
            </a:custGeom>
            <a:solidFill>
              <a:srgbClr val="296B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928336" y="8103010"/>
            <a:ext cx="412115" cy="2184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b="1" spc="-20" dirty="0">
                <a:solidFill>
                  <a:srgbClr val="7394BF"/>
                </a:solidFill>
                <a:latin typeface="URWDIN-Demi"/>
                <a:cs typeface="URWDIN-Demi"/>
              </a:rPr>
              <a:t>(0.4)</a:t>
            </a:r>
            <a:endParaRPr sz="1250">
              <a:latin typeface="URWDIN-Demi"/>
              <a:cs typeface="URWDIN-Dem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138588" y="5401275"/>
            <a:ext cx="789305" cy="4171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8905" marR="5080" indent="-116839">
              <a:lnSpc>
                <a:spcPct val="102800"/>
              </a:lnSpc>
              <a:spcBef>
                <a:spcPts val="90"/>
              </a:spcBef>
            </a:pPr>
            <a:r>
              <a:rPr sz="1250" spc="-10" dirty="0">
                <a:latin typeface="URW DIN"/>
                <a:cs typeface="URW DIN"/>
              </a:rPr>
              <a:t>Functional support</a:t>
            </a:r>
            <a:endParaRPr sz="1250">
              <a:latin typeface="URW DIN"/>
              <a:cs typeface="URW DI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337715" y="8537164"/>
            <a:ext cx="420370" cy="393065"/>
          </a:xfrm>
          <a:prstGeom prst="rect">
            <a:avLst/>
          </a:prstGeom>
          <a:solidFill>
            <a:srgbClr val="7394BF"/>
          </a:solidFill>
        </p:spPr>
        <p:txBody>
          <a:bodyPr vert="horz" wrap="square" lIns="0" tIns="8699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685"/>
              </a:spcBef>
            </a:pPr>
            <a:r>
              <a:rPr sz="1250" b="1" spc="-20" dirty="0">
                <a:solidFill>
                  <a:srgbClr val="FFFFFF"/>
                </a:solidFill>
                <a:latin typeface="URWDIN-Demi"/>
                <a:cs typeface="URWDIN-Demi"/>
              </a:rPr>
              <a:t>(0.8)</a:t>
            </a:r>
            <a:endParaRPr sz="1250">
              <a:latin typeface="URWDIN-Demi"/>
              <a:cs typeface="URWDIN-Dem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245552" y="5401271"/>
            <a:ext cx="768350" cy="4171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79375" marR="5080" indent="-67310">
              <a:lnSpc>
                <a:spcPct val="102800"/>
              </a:lnSpc>
              <a:spcBef>
                <a:spcPts val="90"/>
              </a:spcBef>
            </a:pPr>
            <a:r>
              <a:rPr sz="1250" dirty="0">
                <a:latin typeface="URW DIN"/>
                <a:cs typeface="URW DIN"/>
              </a:rPr>
              <a:t>Other</a:t>
            </a:r>
            <a:r>
              <a:rPr sz="1250" spc="65" dirty="0">
                <a:latin typeface="URW DIN"/>
                <a:cs typeface="URW DIN"/>
              </a:rPr>
              <a:t> </a:t>
            </a:r>
            <a:r>
              <a:rPr sz="1250" spc="-20" dirty="0">
                <a:latin typeface="URW DIN"/>
                <a:cs typeface="URW DIN"/>
              </a:rPr>
              <a:t>cost </a:t>
            </a:r>
            <a:r>
              <a:rPr sz="1250" spc="-10" dirty="0">
                <a:latin typeface="URW DIN"/>
                <a:cs typeface="URW DIN"/>
              </a:rPr>
              <a:t>changes</a:t>
            </a:r>
            <a:endParaRPr sz="1250">
              <a:latin typeface="URW DIN"/>
              <a:cs typeface="URW DI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500042" y="8595611"/>
            <a:ext cx="259715" cy="2184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b="1" spc="-25" dirty="0">
                <a:solidFill>
                  <a:srgbClr val="296BB8"/>
                </a:solidFill>
                <a:latin typeface="URWDIN-Demi"/>
                <a:cs typeface="URWDIN-Demi"/>
              </a:rPr>
              <a:t>0.2</a:t>
            </a:r>
            <a:endParaRPr sz="1250">
              <a:latin typeface="URWDIN-Demi"/>
              <a:cs typeface="URWDIN-Dem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981604" y="4293891"/>
            <a:ext cx="989965" cy="4171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3175">
              <a:lnSpc>
                <a:spcPct val="102800"/>
              </a:lnSpc>
              <a:spcBef>
                <a:spcPts val="90"/>
              </a:spcBef>
            </a:pPr>
            <a:r>
              <a:rPr sz="1250" dirty="0">
                <a:latin typeface="URW DIN"/>
                <a:cs typeface="URW DIN"/>
              </a:rPr>
              <a:t>Gross</a:t>
            </a:r>
            <a:r>
              <a:rPr sz="1250" spc="65" dirty="0">
                <a:latin typeface="URW DIN"/>
                <a:cs typeface="URW DIN"/>
              </a:rPr>
              <a:t> </a:t>
            </a:r>
            <a:r>
              <a:rPr sz="1250" spc="-10" dirty="0">
                <a:latin typeface="URW DIN"/>
                <a:cs typeface="URW DIN"/>
              </a:rPr>
              <a:t>margin improvement</a:t>
            </a:r>
            <a:endParaRPr sz="1250">
              <a:latin typeface="URW DIN"/>
              <a:cs typeface="URW DI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036852" y="4806365"/>
            <a:ext cx="7235825" cy="233679"/>
          </a:xfrm>
          <a:custGeom>
            <a:avLst/>
            <a:gdLst/>
            <a:ahLst/>
            <a:cxnLst/>
            <a:rect l="l" t="t" r="r" b="b"/>
            <a:pathLst>
              <a:path w="7235825" h="233679">
                <a:moveTo>
                  <a:pt x="0" y="233270"/>
                </a:moveTo>
                <a:lnTo>
                  <a:pt x="0" y="192800"/>
                </a:lnTo>
                <a:lnTo>
                  <a:pt x="9488" y="145939"/>
                </a:lnTo>
                <a:lnTo>
                  <a:pt x="35365" y="107674"/>
                </a:lnTo>
                <a:lnTo>
                  <a:pt x="73744" y="81876"/>
                </a:lnTo>
                <a:lnTo>
                  <a:pt x="120739" y="72416"/>
                </a:lnTo>
                <a:lnTo>
                  <a:pt x="2758617" y="72416"/>
                </a:lnTo>
                <a:lnTo>
                  <a:pt x="2805617" y="81876"/>
                </a:lnTo>
                <a:lnTo>
                  <a:pt x="2843995" y="107674"/>
                </a:lnTo>
                <a:lnTo>
                  <a:pt x="2869869" y="145939"/>
                </a:lnTo>
                <a:lnTo>
                  <a:pt x="2879357" y="192800"/>
                </a:lnTo>
                <a:lnTo>
                  <a:pt x="2879357" y="233270"/>
                </a:lnTo>
              </a:path>
              <a:path w="7235825" h="233679">
                <a:moveTo>
                  <a:pt x="1439683" y="0"/>
                </a:moveTo>
                <a:lnTo>
                  <a:pt x="1439683" y="71578"/>
                </a:lnTo>
              </a:path>
              <a:path w="7235825" h="233679">
                <a:moveTo>
                  <a:pt x="3110439" y="233270"/>
                </a:moveTo>
                <a:lnTo>
                  <a:pt x="3110439" y="192800"/>
                </a:lnTo>
                <a:lnTo>
                  <a:pt x="3119928" y="145939"/>
                </a:lnTo>
                <a:lnTo>
                  <a:pt x="3145806" y="107674"/>
                </a:lnTo>
                <a:lnTo>
                  <a:pt x="3184187" y="81876"/>
                </a:lnTo>
                <a:lnTo>
                  <a:pt x="3231189" y="72416"/>
                </a:lnTo>
                <a:lnTo>
                  <a:pt x="7114757" y="72416"/>
                </a:lnTo>
                <a:lnTo>
                  <a:pt x="7161757" y="81876"/>
                </a:lnTo>
                <a:lnTo>
                  <a:pt x="7200135" y="107674"/>
                </a:lnTo>
                <a:lnTo>
                  <a:pt x="7226009" y="145939"/>
                </a:lnTo>
                <a:lnTo>
                  <a:pt x="7235496" y="192800"/>
                </a:lnTo>
                <a:lnTo>
                  <a:pt x="7235496" y="233270"/>
                </a:lnTo>
              </a:path>
              <a:path w="7235825" h="233679">
                <a:moveTo>
                  <a:pt x="5172973" y="0"/>
                </a:moveTo>
                <a:lnTo>
                  <a:pt x="5172973" y="71578"/>
                </a:lnTo>
              </a:path>
            </a:pathLst>
          </a:custGeom>
          <a:ln w="10470">
            <a:solidFill>
              <a:srgbClr val="296B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5553" y="10471408"/>
            <a:ext cx="217804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2A5796"/>
                </a:solidFill>
                <a:latin typeface="URWDIN-Black"/>
                <a:cs typeface="URWDIN-Black"/>
              </a:rPr>
              <a:t>9</a:t>
            </a:r>
            <a:endParaRPr sz="2800">
              <a:latin typeface="URWDIN-Black"/>
              <a:cs typeface="URWDIN-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109179" y="10472566"/>
            <a:ext cx="1466215" cy="646430"/>
            <a:chOff x="18109179" y="10472566"/>
            <a:chExt cx="1466215" cy="646430"/>
          </a:xfrm>
        </p:grpSpPr>
        <p:sp>
          <p:nvSpPr>
            <p:cNvPr id="4" name="object 4"/>
            <p:cNvSpPr/>
            <p:nvPr/>
          </p:nvSpPr>
          <p:spPr>
            <a:xfrm>
              <a:off x="19052331" y="10538988"/>
              <a:ext cx="16510" cy="132715"/>
            </a:xfrm>
            <a:custGeom>
              <a:avLst/>
              <a:gdLst/>
              <a:ahLst/>
              <a:cxnLst/>
              <a:rect l="l" t="t" r="r" b="b"/>
              <a:pathLst>
                <a:path w="16509" h="132715">
                  <a:moveTo>
                    <a:pt x="16156" y="0"/>
                  </a:moveTo>
                  <a:lnTo>
                    <a:pt x="0" y="0"/>
                  </a:lnTo>
                  <a:lnTo>
                    <a:pt x="0" y="132226"/>
                  </a:lnTo>
                  <a:lnTo>
                    <a:pt x="16156" y="132226"/>
                  </a:lnTo>
                  <a:lnTo>
                    <a:pt x="1615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109179" y="10472566"/>
              <a:ext cx="1465664" cy="64643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3390033" y="2908676"/>
            <a:ext cx="5644515" cy="4559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b="1" spc="-10" dirty="0">
                <a:solidFill>
                  <a:srgbClr val="4C4C4C"/>
                </a:solidFill>
                <a:latin typeface="URWDIN-Demi"/>
                <a:cs typeface="URWDIN-Demi"/>
              </a:rPr>
              <a:t>Commentary</a:t>
            </a:r>
            <a:endParaRPr sz="3700">
              <a:latin typeface="URWDIN-Demi"/>
              <a:cs typeface="URWDIN-Demi"/>
            </a:endParaRPr>
          </a:p>
          <a:p>
            <a:pPr marL="274320" indent="-262255">
              <a:lnSpc>
                <a:spcPct val="100000"/>
              </a:lnSpc>
              <a:spcBef>
                <a:spcPts val="2250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Improvement</a:t>
            </a:r>
            <a:r>
              <a:rPr sz="1950" spc="7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950" spc="7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customer</a:t>
            </a:r>
            <a:r>
              <a:rPr sz="1950" spc="8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collections</a:t>
            </a:r>
            <a:endParaRPr sz="1950">
              <a:latin typeface="URWDIN-Light"/>
              <a:cs typeface="URWDIN-Light"/>
            </a:endParaRPr>
          </a:p>
          <a:p>
            <a:pPr marL="274320" marR="727075" indent="-262255" algn="just">
              <a:lnSpc>
                <a:spcPct val="101499"/>
              </a:lnSpc>
              <a:spcBef>
                <a:spcPts val="1320"/>
              </a:spcBef>
              <a:buClr>
                <a:srgbClr val="000000"/>
              </a:buClr>
              <a:buFont typeface="Times New Roman"/>
              <a:buChar char="•"/>
              <a:tabLst>
                <a:tab pos="274955" algn="l"/>
              </a:tabLst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Investment</a:t>
            </a:r>
            <a:r>
              <a:rPr sz="1950" spc="9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950" spc="9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inventory</a:t>
            </a:r>
            <a:r>
              <a:rPr sz="1950" spc="9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to</a:t>
            </a:r>
            <a:r>
              <a:rPr sz="1950" spc="9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support</a:t>
            </a:r>
            <a:r>
              <a:rPr sz="1950" spc="9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growth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95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both</a:t>
            </a:r>
            <a:r>
              <a:rPr sz="19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Pain</a:t>
            </a:r>
            <a:r>
              <a:rPr sz="195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Management</a:t>
            </a:r>
            <a:r>
              <a:rPr sz="1950" spc="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95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Respiratory segments</a:t>
            </a:r>
            <a:endParaRPr sz="1950">
              <a:latin typeface="URWDIN-Light"/>
              <a:cs typeface="URWDIN-Light"/>
            </a:endParaRPr>
          </a:p>
          <a:p>
            <a:pPr marL="274320" indent="-262255">
              <a:lnSpc>
                <a:spcPct val="100000"/>
              </a:lnSpc>
              <a:spcBef>
                <a:spcPts val="1350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Cash</a:t>
            </a:r>
            <a:r>
              <a:rPr sz="195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on</a:t>
            </a:r>
            <a:r>
              <a:rPr sz="195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hand</a:t>
            </a:r>
            <a:r>
              <a:rPr sz="195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of</a:t>
            </a:r>
            <a:r>
              <a:rPr sz="195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$37.1</a:t>
            </a:r>
            <a:r>
              <a:rPr sz="1950" spc="5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million</a:t>
            </a:r>
            <a:endParaRPr sz="1950">
              <a:latin typeface="URWDIN-Light"/>
              <a:cs typeface="URWDIN-Light"/>
            </a:endParaRPr>
          </a:p>
          <a:p>
            <a:pPr marL="274320" marR="5080" indent="-262255">
              <a:lnSpc>
                <a:spcPct val="101499"/>
              </a:lnSpc>
              <a:spcBef>
                <a:spcPts val="1320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950" spc="8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change</a:t>
            </a:r>
            <a:r>
              <a:rPr sz="1950" spc="8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950" spc="8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operating</a:t>
            </a:r>
            <a:r>
              <a:rPr sz="1950" spc="8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cashflow</a:t>
            </a:r>
            <a:r>
              <a:rPr sz="1950" spc="8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versus</a:t>
            </a:r>
            <a:r>
              <a:rPr sz="1950" spc="8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950" spc="8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25" dirty="0">
                <a:solidFill>
                  <a:srgbClr val="404040"/>
                </a:solidFill>
                <a:latin typeface="URWDIN-Light"/>
                <a:cs typeface="URWDIN-Light"/>
              </a:rPr>
              <a:t>pcp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reflects</a:t>
            </a:r>
            <a:r>
              <a:rPr sz="1950" spc="10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higher</a:t>
            </a:r>
            <a:r>
              <a:rPr sz="1950" spc="10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investment</a:t>
            </a:r>
            <a:r>
              <a:rPr sz="1950" spc="10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</a:t>
            </a:r>
            <a:r>
              <a:rPr sz="1950" spc="10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working</a:t>
            </a:r>
            <a:r>
              <a:rPr sz="1950" spc="10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capital</a:t>
            </a:r>
            <a:endParaRPr sz="1950">
              <a:latin typeface="URWDIN-Light"/>
              <a:cs typeface="URWDIN-Light"/>
            </a:endParaRPr>
          </a:p>
          <a:p>
            <a:pPr marL="274320" marR="271780" indent="-262255">
              <a:lnSpc>
                <a:spcPct val="101499"/>
              </a:lnSpc>
              <a:spcBef>
                <a:spcPts val="1320"/>
              </a:spcBef>
              <a:buClr>
                <a:srgbClr val="000000"/>
              </a:buClr>
              <a:buFont typeface="Times New Roman"/>
              <a:buChar char="•"/>
              <a:tabLst>
                <a:tab pos="274320" algn="l"/>
                <a:tab pos="274955" algn="l"/>
              </a:tabLst>
            </a:pP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Capital</a:t>
            </a:r>
            <a:r>
              <a:rPr sz="1950" spc="9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expenditure</a:t>
            </a:r>
            <a:r>
              <a:rPr sz="1950" spc="9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includes</a:t>
            </a:r>
            <a:r>
              <a:rPr sz="1950" spc="9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spend</a:t>
            </a:r>
            <a:r>
              <a:rPr sz="1950" spc="9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related</a:t>
            </a:r>
            <a:r>
              <a:rPr sz="1950" spc="9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25" dirty="0">
                <a:solidFill>
                  <a:srgbClr val="404040"/>
                </a:solidFill>
                <a:latin typeface="URWDIN-Light"/>
                <a:cs typeface="URWDIN-Light"/>
              </a:rPr>
              <a:t>to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the</a:t>
            </a:r>
            <a:r>
              <a:rPr sz="1950" spc="15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Company’s</a:t>
            </a:r>
            <a:r>
              <a:rPr sz="1950" spc="1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manufacturing</a:t>
            </a:r>
            <a:r>
              <a:rPr sz="1950" spc="1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operations,</a:t>
            </a:r>
            <a:r>
              <a:rPr sz="1950" spc="16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25" dirty="0">
                <a:solidFill>
                  <a:srgbClr val="404040"/>
                </a:solidFill>
                <a:latin typeface="URWDIN-Light"/>
                <a:cs typeface="URWDIN-Light"/>
              </a:rPr>
              <a:t>and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trial</a:t>
            </a:r>
            <a:r>
              <a:rPr sz="1950" spc="10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and</a:t>
            </a:r>
            <a:r>
              <a:rPr sz="1950" spc="100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dirty="0">
                <a:solidFill>
                  <a:srgbClr val="404040"/>
                </a:solidFill>
                <a:latin typeface="URWDIN-Light"/>
                <a:cs typeface="URWDIN-Light"/>
              </a:rPr>
              <a:t>registration</a:t>
            </a:r>
            <a:r>
              <a:rPr sz="1950" spc="105" dirty="0">
                <a:solidFill>
                  <a:srgbClr val="404040"/>
                </a:solidFill>
                <a:latin typeface="URWDIN-Light"/>
                <a:cs typeface="URWDIN-Light"/>
              </a:rPr>
              <a:t> </a:t>
            </a:r>
            <a:r>
              <a:rPr sz="1950" spc="-10" dirty="0">
                <a:solidFill>
                  <a:srgbClr val="404040"/>
                </a:solidFill>
                <a:latin typeface="URWDIN-Light"/>
                <a:cs typeface="URWDIN-Light"/>
              </a:rPr>
              <a:t>activities</a:t>
            </a:r>
            <a:endParaRPr sz="1950">
              <a:latin typeface="URWDIN-Light"/>
              <a:cs typeface="URWDIN-Ligh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6941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dirty="0"/>
              <a:t>Balance</a:t>
            </a:r>
            <a:r>
              <a:rPr spc="-20" dirty="0"/>
              <a:t> </a:t>
            </a:r>
            <a:r>
              <a:rPr dirty="0"/>
              <a:t>sheet</a:t>
            </a:r>
            <a:r>
              <a:rPr spc="-5" dirty="0"/>
              <a:t> </a:t>
            </a:r>
            <a:r>
              <a:rPr dirty="0"/>
              <a:t>and</a:t>
            </a:r>
            <a:r>
              <a:rPr spc="-5" dirty="0"/>
              <a:t> </a:t>
            </a:r>
            <a:r>
              <a:rPr spc="-10" dirty="0"/>
              <a:t>cashflow</a:t>
            </a:r>
          </a:p>
          <a:p>
            <a:pPr marL="25400">
              <a:lnSpc>
                <a:spcPct val="100000"/>
              </a:lnSpc>
              <a:spcBef>
                <a:spcPts val="170"/>
              </a:spcBef>
            </a:pPr>
            <a:r>
              <a:rPr sz="6100" b="1" dirty="0">
                <a:latin typeface="URW DIN"/>
                <a:cs typeface="URW DIN"/>
              </a:rPr>
              <a:t>Investment</a:t>
            </a:r>
            <a:r>
              <a:rPr sz="6100" b="1" spc="145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to</a:t>
            </a:r>
            <a:r>
              <a:rPr sz="6100" b="1" spc="150" dirty="0">
                <a:latin typeface="URW DIN"/>
                <a:cs typeface="URW DIN"/>
              </a:rPr>
              <a:t> </a:t>
            </a:r>
            <a:r>
              <a:rPr sz="6100" b="1" dirty="0">
                <a:latin typeface="URW DIN"/>
                <a:cs typeface="URW DIN"/>
              </a:rPr>
              <a:t>support</a:t>
            </a:r>
            <a:r>
              <a:rPr sz="6100" b="1" spc="150" dirty="0">
                <a:latin typeface="URW DIN"/>
                <a:cs typeface="URW DIN"/>
              </a:rPr>
              <a:t> </a:t>
            </a:r>
            <a:r>
              <a:rPr sz="6100" b="1" spc="-10" dirty="0">
                <a:latin typeface="URW DIN"/>
                <a:cs typeface="URW DIN"/>
              </a:rPr>
              <a:t>growth</a:t>
            </a:r>
            <a:endParaRPr sz="6100">
              <a:latin typeface="URW DIN"/>
              <a:cs typeface="URW DIN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388701" y="3659030"/>
          <a:ext cx="11283314" cy="2448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47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3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58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58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8305"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750" b="1" spc="-10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$million</a:t>
                      </a:r>
                      <a:endParaRPr sz="1750">
                        <a:latin typeface="URWDIN-Demi"/>
                        <a:cs typeface="URWDIN-Demi"/>
                      </a:endParaRPr>
                    </a:p>
                  </a:txBody>
                  <a:tcPr marL="0" marR="0" marT="6223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136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750" b="1" spc="-10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FY22</a:t>
                      </a:r>
                      <a:r>
                        <a:rPr sz="1500" b="1" spc="-15" baseline="33333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1</a:t>
                      </a:r>
                      <a:endParaRPr sz="1500" baseline="33333">
                        <a:latin typeface="URWDIN-Demi"/>
                        <a:cs typeface="URWDIN-Demi"/>
                      </a:endParaRPr>
                    </a:p>
                  </a:txBody>
                  <a:tcPr marL="0" marR="0" marT="6223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750" b="1" spc="-20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1H23</a:t>
                      </a:r>
                      <a:endParaRPr sz="1750">
                        <a:latin typeface="URWDIN-Demi"/>
                        <a:cs typeface="URWDIN-Demi"/>
                      </a:endParaRPr>
                    </a:p>
                  </a:txBody>
                  <a:tcPr marL="0" marR="0" marT="62230" marB="0">
                    <a:lnB w="12700">
                      <a:solidFill>
                        <a:srgbClr val="2A6CB8"/>
                      </a:solidFill>
                      <a:prstDash val="solid"/>
                    </a:lnB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750" b="1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Change</a:t>
                      </a:r>
                      <a:r>
                        <a:rPr sz="1750" b="1" spc="50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 </a:t>
                      </a:r>
                      <a:r>
                        <a:rPr sz="1750" b="1" spc="-25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$m</a:t>
                      </a:r>
                      <a:endParaRPr sz="1750">
                        <a:latin typeface="URWDIN-Demi"/>
                        <a:cs typeface="URWDIN-Demi"/>
                      </a:endParaRPr>
                    </a:p>
                  </a:txBody>
                  <a:tcPr marL="0" marR="0" marT="6223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685">
                <a:tc>
                  <a:txBody>
                    <a:bodyPr/>
                    <a:lstStyle/>
                    <a:p>
                      <a:pPr marL="32448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75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Trade</a:t>
                      </a:r>
                      <a:r>
                        <a:rPr sz="1750" spc="-35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 </a:t>
                      </a: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receivables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2865" marB="0">
                    <a:lnT w="12700">
                      <a:solidFill>
                        <a:srgbClr val="2A6CB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891664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750" spc="-25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6.1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2865" marB="0">
                    <a:lnT w="12700">
                      <a:solidFill>
                        <a:srgbClr val="2A6CB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750" spc="-25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5.7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62865" marB="0">
                    <a:lnT w="12700">
                      <a:solidFill>
                        <a:srgbClr val="2A6CB8"/>
                      </a:solidFill>
                      <a:prstDash val="solid"/>
                    </a:lnT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(0.4)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2865" marB="0">
                    <a:lnT w="12700">
                      <a:solidFill>
                        <a:srgbClr val="2A6CB8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305">
                <a:tc>
                  <a:txBody>
                    <a:bodyPr/>
                    <a:lstStyle/>
                    <a:p>
                      <a:pPr marL="32448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Inventory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9850" marB="0"/>
                </a:tc>
                <a:tc>
                  <a:txBody>
                    <a:bodyPr/>
                    <a:lstStyle/>
                    <a:p>
                      <a:pPr marL="1891664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750" spc="-25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7.1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985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750" spc="-20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10.6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69850" marB="0"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750" spc="-25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3.5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985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290">
                <a:tc>
                  <a:txBody>
                    <a:bodyPr/>
                    <a:lstStyle/>
                    <a:p>
                      <a:pPr marL="32448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75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Trade</a:t>
                      </a:r>
                      <a:r>
                        <a:rPr sz="1750" spc="-35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 </a:t>
                      </a: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payables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985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98830" algn="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(9.4)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985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(10.7)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69850" marB="0">
                    <a:lnB w="12700">
                      <a:solidFill>
                        <a:srgbClr val="2A6CB8"/>
                      </a:solidFill>
                      <a:prstDash val="solid"/>
                    </a:lnB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(1.3)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985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685"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75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Trade</a:t>
                      </a:r>
                      <a:r>
                        <a:rPr sz="1750" spc="5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 </a:t>
                      </a:r>
                      <a:r>
                        <a:rPr sz="175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working</a:t>
                      </a:r>
                      <a:r>
                        <a:rPr sz="1750" spc="5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 </a:t>
                      </a: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capital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2865" marB="0">
                    <a:lnT w="12700">
                      <a:solidFill>
                        <a:srgbClr val="2A6CB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891664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750" spc="-25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3.8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2865" marB="0">
                    <a:lnT w="12700">
                      <a:solidFill>
                        <a:srgbClr val="2A6CB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750" spc="-25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5.6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62865" marB="0">
                    <a:lnT w="12700">
                      <a:solidFill>
                        <a:srgbClr val="2A6CB8"/>
                      </a:solidFill>
                      <a:prstDash val="solid"/>
                    </a:lnT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750" spc="-25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1.8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2865" marB="0">
                    <a:lnT w="12700">
                      <a:solidFill>
                        <a:srgbClr val="2A6CB8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290"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75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Cash</a:t>
                      </a:r>
                      <a:r>
                        <a:rPr sz="1750" spc="45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 </a:t>
                      </a:r>
                      <a:r>
                        <a:rPr sz="175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at</a:t>
                      </a:r>
                      <a:r>
                        <a:rPr sz="1750" spc="5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 </a:t>
                      </a:r>
                      <a:r>
                        <a:rPr sz="1750" spc="-2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bank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985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35025" algn="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750" spc="-2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20.4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985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750" spc="-20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37.1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69850" marB="0">
                    <a:lnB w="12700">
                      <a:solidFill>
                        <a:srgbClr val="2A6CB8"/>
                      </a:solidFill>
                      <a:prstDash val="solid"/>
                    </a:lnB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750" spc="-2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16.7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985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388701" y="7779867"/>
          <a:ext cx="11280773" cy="1224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9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5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5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8305"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750" b="1" spc="-10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$million</a:t>
                      </a:r>
                      <a:endParaRPr sz="1750">
                        <a:latin typeface="URWDIN-Demi"/>
                        <a:cs typeface="URWDIN-Demi"/>
                      </a:endParaRPr>
                    </a:p>
                  </a:txBody>
                  <a:tcPr marL="0" marR="0" marT="6223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8994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750" b="1" spc="-20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1H22</a:t>
                      </a:r>
                      <a:endParaRPr sz="1750">
                        <a:latin typeface="URWDIN-Demi"/>
                        <a:cs typeface="URWDIN-Demi"/>
                      </a:endParaRPr>
                    </a:p>
                  </a:txBody>
                  <a:tcPr marL="0" marR="0" marT="6223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750" b="1" spc="-20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1H23</a:t>
                      </a:r>
                      <a:endParaRPr sz="1750">
                        <a:latin typeface="URWDIN-Demi"/>
                        <a:cs typeface="URWDIN-Demi"/>
                      </a:endParaRPr>
                    </a:p>
                  </a:txBody>
                  <a:tcPr marL="0" marR="0" marT="62230" marB="0">
                    <a:lnB w="12700">
                      <a:solidFill>
                        <a:srgbClr val="2A6CB8"/>
                      </a:solidFill>
                      <a:prstDash val="solid"/>
                    </a:lnB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750" b="1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Change</a:t>
                      </a:r>
                      <a:r>
                        <a:rPr sz="1750" b="1" spc="50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 </a:t>
                      </a:r>
                      <a:r>
                        <a:rPr sz="1750" b="1" spc="-25" dirty="0">
                          <a:solidFill>
                            <a:srgbClr val="296BB8"/>
                          </a:solidFill>
                          <a:latin typeface="URWDIN-Demi"/>
                          <a:cs typeface="URWDIN-Demi"/>
                        </a:rPr>
                        <a:t>$m</a:t>
                      </a:r>
                      <a:endParaRPr sz="1750">
                        <a:latin typeface="URWDIN-Demi"/>
                        <a:cs typeface="URWDIN-Demi"/>
                      </a:endParaRPr>
                    </a:p>
                  </a:txBody>
                  <a:tcPr marL="0" marR="0" marT="6223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685"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75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Operating</a:t>
                      </a:r>
                      <a:r>
                        <a:rPr sz="1750" spc="10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 </a:t>
                      </a:r>
                      <a:r>
                        <a:rPr sz="175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cash</a:t>
                      </a:r>
                      <a:r>
                        <a:rPr sz="1750" spc="105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 </a:t>
                      </a:r>
                      <a:r>
                        <a:rPr sz="1750" spc="-2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flow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2865" marB="0">
                    <a:lnT w="12700">
                      <a:solidFill>
                        <a:srgbClr val="2A6CB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98830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(5.0)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2865" marB="0">
                    <a:lnT w="12700">
                      <a:solidFill>
                        <a:srgbClr val="2A6CB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(9.0)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62865" marB="0">
                    <a:lnT w="12700">
                      <a:solidFill>
                        <a:srgbClr val="2A6CB8"/>
                      </a:solidFill>
                      <a:prstDash val="solid"/>
                    </a:lnT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(4.0)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2865" marB="0">
                    <a:lnT w="12700">
                      <a:solidFill>
                        <a:srgbClr val="2A6CB8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290"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75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Capital</a:t>
                      </a:r>
                      <a:r>
                        <a:rPr sz="1750" spc="11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 </a:t>
                      </a: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expenditure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985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98830" algn="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(3.0)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985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Medium"/>
                          <a:cs typeface="URWDIN-Medium"/>
                        </a:rPr>
                        <a:t>(2.8)</a:t>
                      </a:r>
                      <a:endParaRPr sz="1750">
                        <a:latin typeface="URWDIN-Medium"/>
                        <a:cs typeface="URWDIN-Medium"/>
                      </a:endParaRPr>
                    </a:p>
                  </a:txBody>
                  <a:tcPr marL="0" marR="0" marT="69850" marB="0">
                    <a:lnB w="12700">
                      <a:solidFill>
                        <a:srgbClr val="2A6CB8"/>
                      </a:solidFill>
                      <a:prstDash val="solid"/>
                    </a:lnB>
                    <a:solidFill>
                      <a:srgbClr val="DE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750" spc="-10" dirty="0">
                          <a:solidFill>
                            <a:srgbClr val="404040"/>
                          </a:solidFill>
                          <a:latin typeface="URWDIN-Light"/>
                          <a:cs typeface="URWDIN-Light"/>
                        </a:rPr>
                        <a:t>(0.2)</a:t>
                      </a:r>
                      <a:endParaRPr sz="1750">
                        <a:latin typeface="URWDIN-Light"/>
                        <a:cs typeface="URWDIN-Light"/>
                      </a:endParaRPr>
                    </a:p>
                  </a:txBody>
                  <a:tcPr marL="0" marR="0" marT="69850" marB="0">
                    <a:lnB w="12700">
                      <a:solidFill>
                        <a:srgbClr val="2A6CB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1376001" y="3191346"/>
            <a:ext cx="319722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dirty="0">
                <a:solidFill>
                  <a:srgbClr val="296BB8"/>
                </a:solidFill>
                <a:latin typeface="URWDIN-Demi"/>
                <a:cs typeface="URWDIN-Demi"/>
              </a:rPr>
              <a:t>Key</a:t>
            </a:r>
            <a:r>
              <a:rPr sz="2300" b="1" spc="10" dirty="0">
                <a:solidFill>
                  <a:srgbClr val="296BB8"/>
                </a:solidFill>
                <a:latin typeface="URWDIN-Demi"/>
                <a:cs typeface="URWDIN-Demi"/>
              </a:rPr>
              <a:t> </a:t>
            </a:r>
            <a:r>
              <a:rPr sz="2300" b="1" dirty="0">
                <a:solidFill>
                  <a:srgbClr val="296BB8"/>
                </a:solidFill>
                <a:latin typeface="URWDIN-Demi"/>
                <a:cs typeface="URWDIN-Demi"/>
              </a:rPr>
              <a:t>balance</a:t>
            </a:r>
            <a:r>
              <a:rPr sz="2300" b="1" spc="10" dirty="0">
                <a:solidFill>
                  <a:srgbClr val="296BB8"/>
                </a:solidFill>
                <a:latin typeface="URWDIN-Demi"/>
                <a:cs typeface="URWDIN-Demi"/>
              </a:rPr>
              <a:t> </a:t>
            </a:r>
            <a:r>
              <a:rPr sz="2300" b="1" dirty="0">
                <a:solidFill>
                  <a:srgbClr val="296BB8"/>
                </a:solidFill>
                <a:latin typeface="URWDIN-Demi"/>
                <a:cs typeface="URWDIN-Demi"/>
              </a:rPr>
              <a:t>sheet</a:t>
            </a:r>
            <a:r>
              <a:rPr sz="2300" b="1" spc="15" dirty="0">
                <a:solidFill>
                  <a:srgbClr val="296BB8"/>
                </a:solidFill>
                <a:latin typeface="URWDIN-Demi"/>
                <a:cs typeface="URWDIN-Demi"/>
              </a:rPr>
              <a:t> </a:t>
            </a:r>
            <a:r>
              <a:rPr sz="2300" b="1" spc="-10" dirty="0">
                <a:solidFill>
                  <a:srgbClr val="296BB8"/>
                </a:solidFill>
                <a:latin typeface="URWDIN-Demi"/>
                <a:cs typeface="URWDIN-Demi"/>
              </a:rPr>
              <a:t>items</a:t>
            </a:r>
            <a:endParaRPr sz="2300">
              <a:latin typeface="URWDIN-Demi"/>
              <a:cs typeface="URWDIN-Dem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76001" y="7245506"/>
            <a:ext cx="256349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dirty="0">
                <a:solidFill>
                  <a:srgbClr val="296BB8"/>
                </a:solidFill>
                <a:latin typeface="URWDIN-Demi"/>
                <a:cs typeface="URWDIN-Demi"/>
              </a:rPr>
              <a:t>Key</a:t>
            </a:r>
            <a:r>
              <a:rPr sz="2300" b="1" spc="30" dirty="0">
                <a:solidFill>
                  <a:srgbClr val="296BB8"/>
                </a:solidFill>
                <a:latin typeface="URWDIN-Demi"/>
                <a:cs typeface="URWDIN-Demi"/>
              </a:rPr>
              <a:t> </a:t>
            </a:r>
            <a:r>
              <a:rPr sz="2300" b="1" dirty="0">
                <a:solidFill>
                  <a:srgbClr val="296BB8"/>
                </a:solidFill>
                <a:latin typeface="URWDIN-Demi"/>
                <a:cs typeface="URWDIN-Demi"/>
              </a:rPr>
              <a:t>cashflow</a:t>
            </a:r>
            <a:r>
              <a:rPr sz="2300" b="1" spc="35" dirty="0">
                <a:solidFill>
                  <a:srgbClr val="296BB8"/>
                </a:solidFill>
                <a:latin typeface="URWDIN-Demi"/>
                <a:cs typeface="URWDIN-Demi"/>
              </a:rPr>
              <a:t> </a:t>
            </a:r>
            <a:r>
              <a:rPr sz="2300" b="1" spc="-10" dirty="0">
                <a:solidFill>
                  <a:srgbClr val="296BB8"/>
                </a:solidFill>
                <a:latin typeface="URWDIN-Demi"/>
                <a:cs typeface="URWDIN-Demi"/>
              </a:rPr>
              <a:t>items</a:t>
            </a:r>
            <a:endParaRPr sz="2300">
              <a:latin typeface="URWDIN-Demi"/>
              <a:cs typeface="URWDIN-Dem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46424" y="10307351"/>
            <a:ext cx="1117600" cy="2139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URWDIN-Light"/>
                <a:cs typeface="URWDIN-Light"/>
              </a:rPr>
              <a:t>1.</a:t>
            </a:r>
            <a:r>
              <a:rPr sz="1200" spc="30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30</a:t>
            </a:r>
            <a:r>
              <a:rPr sz="1200" spc="40" dirty="0">
                <a:latin typeface="URWDIN-Light"/>
                <a:cs typeface="URWDIN-Light"/>
              </a:rPr>
              <a:t> </a:t>
            </a:r>
            <a:r>
              <a:rPr sz="1200" dirty="0">
                <a:latin typeface="URWDIN-Light"/>
                <a:cs typeface="URWDIN-Light"/>
              </a:rPr>
              <a:t>June</a:t>
            </a:r>
            <a:r>
              <a:rPr sz="1200" spc="40" dirty="0">
                <a:latin typeface="URWDIN-Light"/>
                <a:cs typeface="URWDIN-Light"/>
              </a:rPr>
              <a:t> </a:t>
            </a:r>
            <a:r>
              <a:rPr sz="1200" spc="-20" dirty="0">
                <a:latin typeface="URWDIN-Light"/>
                <a:cs typeface="URWDIN-Light"/>
              </a:rPr>
              <a:t>2022</a:t>
            </a:r>
            <a:endParaRPr sz="1200">
              <a:latin typeface="URWDIN-Light"/>
              <a:cs typeface="URWDIN-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0404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2479</Words>
  <Application>Microsoft Office PowerPoint</Application>
  <PresentationFormat>Custom</PresentationFormat>
  <Paragraphs>370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Times New Roman</vt:lpstr>
      <vt:lpstr>URW DIN</vt:lpstr>
      <vt:lpstr>URWDIN-Black</vt:lpstr>
      <vt:lpstr>URWDIN-Demi</vt:lpstr>
      <vt:lpstr>URWDIN-DemiItalic</vt:lpstr>
      <vt:lpstr>URWDIN-Light</vt:lpstr>
      <vt:lpstr>URWDIN-LightItalic</vt:lpstr>
      <vt:lpstr>URWDIN-Medium</vt:lpstr>
      <vt:lpstr>URWDIN-ThinItalic</vt:lpstr>
      <vt:lpstr>Office Theme</vt:lpstr>
      <vt:lpstr>ASX:MVP FY23 Half Year Results</vt:lpstr>
      <vt:lpstr>Important notice and disclaimer</vt:lpstr>
      <vt:lpstr>FY23 Half Year Financial highlights</vt:lpstr>
      <vt:lpstr>Operational highlights Growth opportunities remain attractive</vt:lpstr>
      <vt:lpstr>FINANCIAL PERFORMANCE</vt:lpstr>
      <vt:lpstr>Earnings summary FY23 half year results</vt:lpstr>
      <vt:lpstr>Revenue and volume Strong revenue and volume growth</vt:lpstr>
      <vt:lpstr>EBIT bridge Volume and pricing drive margin improvement</vt:lpstr>
      <vt:lpstr>Balance sheet and cashflow Investment to support growth</vt:lpstr>
      <vt:lpstr>FY23 PRIORITIES AND OUTLOOK</vt:lpstr>
      <vt:lpstr>France growth strategy Attractive growth opportunity for Penthrox</vt:lpstr>
      <vt:lpstr>Australian business expansion Drive penetration in emergency departments</vt:lpstr>
      <vt:lpstr>Partner growth strategy Momentum building</vt:lpstr>
      <vt:lpstr>USA market entry Plans advancing</vt:lpstr>
      <vt:lpstr>FY23 priorities Growth in the 2nd half</vt:lpstr>
      <vt:lpstr>Appendix</vt:lpstr>
      <vt:lpstr>Company overview</vt:lpstr>
      <vt:lpstr>Penthrox Over 8 million used worldwide</vt:lpstr>
      <vt:lpstr>Respiratory Assisting patients manage asthma and COPD1</vt:lpstr>
      <vt:lpstr>ASX:MVP FY23 Half Year Results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ASX:MVP FY23 Half Year Results</dc:title>
  <dc:creator>Rebecca Morrison</dc:creator>
  <cp:lastModifiedBy>Rebecca Morrison</cp:lastModifiedBy>
  <cp:revision>1</cp:revision>
  <dcterms:created xsi:type="dcterms:W3CDTF">2023-02-24T05:12:51Z</dcterms:created>
  <dcterms:modified xsi:type="dcterms:W3CDTF">2023-04-20T01:17:17Z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2023-02-20T00:00:00Z</vt:filetime>
  </property>
  <property fmtid="{D5CDD505-2E9C-101B-9397-08002B2CF9AE}" pid="3" name="Creator">
    <vt:lpwstr>Adobe InDesign 18.1 (Macintosh)</vt:lpwstr>
  </property>
  <property fmtid="{D5CDD505-2E9C-101B-9397-08002B2CF9AE}" pid="4" name="LastSaved">
    <vt:filetime>2023-02-24T00:00:00Z</vt:filetime>
  </property>
  <property fmtid="{D5CDD505-2E9C-101B-9397-08002B2CF9AE}" pid="5" name="Producer">
    <vt:lpwstr>Adobe PDF Library 17.0</vt:lpwstr>
  </property>
</Properties>
</file>